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4"/>
  </p:sldMasterIdLst>
  <p:notesMasterIdLst>
    <p:notesMasterId r:id="rId29"/>
  </p:notesMasterIdLst>
  <p:handoutMasterIdLst>
    <p:handoutMasterId r:id="rId30"/>
  </p:handoutMasterIdLst>
  <p:sldIdLst>
    <p:sldId id="256" r:id="rId5"/>
    <p:sldId id="304" r:id="rId6"/>
    <p:sldId id="297" r:id="rId7"/>
    <p:sldId id="300" r:id="rId8"/>
    <p:sldId id="301" r:id="rId9"/>
    <p:sldId id="302" r:id="rId10"/>
    <p:sldId id="303" r:id="rId11"/>
    <p:sldId id="305" r:id="rId12"/>
    <p:sldId id="306" r:id="rId13"/>
    <p:sldId id="308" r:id="rId14"/>
    <p:sldId id="309" r:id="rId15"/>
    <p:sldId id="310" r:id="rId16"/>
    <p:sldId id="311" r:id="rId17"/>
    <p:sldId id="294" r:id="rId18"/>
    <p:sldId id="312" r:id="rId19"/>
    <p:sldId id="287" r:id="rId20"/>
    <p:sldId id="279" r:id="rId21"/>
    <p:sldId id="285" r:id="rId22"/>
    <p:sldId id="274" r:id="rId23"/>
    <p:sldId id="288" r:id="rId24"/>
    <p:sldId id="276" r:id="rId25"/>
    <p:sldId id="286" r:id="rId26"/>
    <p:sldId id="313" r:id="rId27"/>
    <p:sldId id="314" r:id="rId28"/>
  </p:sldIdLst>
  <p:sldSz cx="12192000" cy="6858000"/>
  <p:notesSz cx="6858000" cy="9144000"/>
  <p:defaultTextStyle>
    <a:defPPr lvl="0">
      <a:defRPr lang="nl-NL"/>
    </a:defPPr>
    <a:lvl1pPr marL="0" lvl="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lvl="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lvl="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lvl="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C61ED-CBBE-B514-1F22-8E5C70A2002F}" name="Anneke Brock" initials="AB" userId="S::ABRock@verwey-jonker.nl::dbe012f1-86f5-4baf-a754-4f1333373f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D2E"/>
    <a:srgbClr val="006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3AF20-26F0-40DA-A928-75A3EF0FFDA9}" v="12" dt="2023-04-05T08:51:25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arten Kwakernaak" userId="f77453e3-b4c0-4ccd-9078-873f6faed5b7" providerId="ADAL" clId="{6E23AF20-26F0-40DA-A928-75A3EF0FFDA9}"/>
    <pc:docChg chg="undo custSel modSld">
      <pc:chgData name="Maarten Kwakernaak" userId="f77453e3-b4c0-4ccd-9078-873f6faed5b7" providerId="ADAL" clId="{6E23AF20-26F0-40DA-A928-75A3EF0FFDA9}" dt="2023-04-05T08:51:25.753" v="18" actId="20577"/>
      <pc:docMkLst>
        <pc:docMk/>
      </pc:docMkLst>
      <pc:sldChg chg="modSp mod">
        <pc:chgData name="Maarten Kwakernaak" userId="f77453e3-b4c0-4ccd-9078-873f6faed5b7" providerId="ADAL" clId="{6E23AF20-26F0-40DA-A928-75A3EF0FFDA9}" dt="2023-04-05T08:41:50.315" v="2" actId="20577"/>
        <pc:sldMkLst>
          <pc:docMk/>
          <pc:sldMk cId="2634314623" sldId="305"/>
        </pc:sldMkLst>
        <pc:spChg chg="mod">
          <ac:chgData name="Maarten Kwakernaak" userId="f77453e3-b4c0-4ccd-9078-873f6faed5b7" providerId="ADAL" clId="{6E23AF20-26F0-40DA-A928-75A3EF0FFDA9}" dt="2023-04-05T08:41:50.315" v="2" actId="20577"/>
          <ac:spMkLst>
            <pc:docMk/>
            <pc:sldMk cId="2634314623" sldId="305"/>
            <ac:spMk id="5" creationId="{CA559C83-FBCF-458A-83C2-E3DDEC72B235}"/>
          </ac:spMkLst>
        </pc:spChg>
      </pc:sldChg>
      <pc:sldChg chg="addSp modSp mod">
        <pc:chgData name="Maarten Kwakernaak" userId="f77453e3-b4c0-4ccd-9078-873f6faed5b7" providerId="ADAL" clId="{6E23AF20-26F0-40DA-A928-75A3EF0FFDA9}" dt="2023-04-05T08:51:25.753" v="18" actId="20577"/>
        <pc:sldMkLst>
          <pc:docMk/>
          <pc:sldMk cId="1312442155" sldId="311"/>
        </pc:sldMkLst>
        <pc:spChg chg="mod">
          <ac:chgData name="Maarten Kwakernaak" userId="f77453e3-b4c0-4ccd-9078-873f6faed5b7" providerId="ADAL" clId="{6E23AF20-26F0-40DA-A928-75A3EF0FFDA9}" dt="2023-04-05T08:51:25.753" v="18" actId="20577"/>
          <ac:spMkLst>
            <pc:docMk/>
            <pc:sldMk cId="1312442155" sldId="311"/>
            <ac:spMk id="3" creationId="{0A6CCCD6-63C4-431F-AD71-1ED99A67EAFC}"/>
          </ac:spMkLst>
        </pc:spChg>
        <pc:graphicFrameChg chg="add mod">
          <ac:chgData name="Maarten Kwakernaak" userId="f77453e3-b4c0-4ccd-9078-873f6faed5b7" providerId="ADAL" clId="{6E23AF20-26F0-40DA-A928-75A3EF0FFDA9}" dt="2023-04-05T08:51:07.648" v="17" actId="14861"/>
          <ac:graphicFrameMkLst>
            <pc:docMk/>
            <pc:sldMk cId="1312442155" sldId="311"/>
            <ac:graphicFrameMk id="4" creationId="{6B3737F2-E3A5-49A7-8366-C3F4253DF81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artenKwakernaak\Downloads\table_tabel-6875ac06-b24e-45ac-863b-ac4c4eda762a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/>
              <a:t>Aandeel personen in NL dat zich afgelopen 12 maanden Afgelopen 12 maanden ten minste 1 keer vrijwillig inzette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'table_tabel-6875ac06-b24e-45ac-'!$C$9:$H$9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'table_tabel-6875ac06-b24e-45ac-'!$C$10:$H$10</c:f>
              <c:numCache>
                <c:formatCode>0.00%</c:formatCode>
                <c:ptCount val="6"/>
                <c:pt idx="0">
                  <c:v>0.497</c:v>
                </c:pt>
                <c:pt idx="1">
                  <c:v>0.48499999999999999</c:v>
                </c:pt>
                <c:pt idx="2">
                  <c:v>0.47599999999999998</c:v>
                </c:pt>
                <c:pt idx="3">
                  <c:v>0.46700000000000003</c:v>
                </c:pt>
                <c:pt idx="4">
                  <c:v>0.438</c:v>
                </c:pt>
                <c:pt idx="5">
                  <c:v>0.38900000000000001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77-4B90-97FF-FA2890911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0747951"/>
        <c:axId val="1440736303"/>
      </c:lineChart>
      <c:catAx>
        <c:axId val="1440747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440736303"/>
        <c:crossesAt val="0"/>
        <c:auto val="1"/>
        <c:lblAlgn val="ctr"/>
        <c:lblOffset val="100"/>
        <c:noMultiLvlLbl val="0"/>
      </c:catAx>
      <c:valAx>
        <c:axId val="1440736303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440747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100"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antwoorden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Blad1!$A$2:$A$9</c:f>
              <c:strCache>
                <c:ptCount val="8"/>
                <c:pt idx="0">
                  <c:v>Toenemend individualisme zorgt voor minder inzet door inwoners.</c:v>
                </c:pt>
                <c:pt idx="1">
                  <c:v>Het aantal vrijwilligers/actieve inwoners daalt.</c:v>
                </c:pt>
                <c:pt idx="2">
                  <c:v>Inwoners willen zich alleen incidenteel/kortdurend inzetten.</c:v>
                </c:pt>
                <c:pt idx="3">
                  <c:v>Er is te weinig vertrouwen in instituties/organisaties (waaronder professionele buurtverbinders/opbouwwerkers/community builders).</c:v>
                </c:pt>
                <c:pt idx="4">
                  <c:v>Vrijwilligers zijn kwetsbaar/beperkt belastbaar.</c:v>
                </c:pt>
                <c:pt idx="5">
                  <c:v>Maatschappelijke onrust/polarisatie zorgt voor minder inzet voor samenlevingsopbouw.</c:v>
                </c:pt>
                <c:pt idx="6">
                  <c:v>Krapte op de arbeidsmarkt zorgt voor minder inzet door inwoners.</c:v>
                </c:pt>
                <c:pt idx="7">
                  <c:v>Mensen blijven niet lang op dezelfde plek wonen.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0.59740259740259738</c:v>
                </c:pt>
                <c:pt idx="1">
                  <c:v>0.55844155844155852</c:v>
                </c:pt>
                <c:pt idx="2">
                  <c:v>0.45454545454545459</c:v>
                </c:pt>
                <c:pt idx="3">
                  <c:v>0.4285714285714286</c:v>
                </c:pt>
                <c:pt idx="4">
                  <c:v>0.4285714285714286</c:v>
                </c:pt>
                <c:pt idx="5">
                  <c:v>0.41558441558441556</c:v>
                </c:pt>
                <c:pt idx="6">
                  <c:v>0.24675324675324675</c:v>
                </c:pt>
                <c:pt idx="7">
                  <c:v>7.7922077922077934E-2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2-4F72-B610-BFC99CCBA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5304064"/>
        <c:axId val="305306024"/>
      </c:barChart>
      <c:catAx>
        <c:axId val="305304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nl-NL"/>
          </a:p>
        </c:txPr>
        <c:crossAx val="305306024"/>
        <c:crosses val="autoZero"/>
        <c:auto val="1"/>
        <c:lblAlgn val="ctr"/>
        <c:lblOffset val="100"/>
        <c:noMultiLvlLbl val="0"/>
      </c:catAx>
      <c:valAx>
        <c:axId val="305306024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6350"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nl-NL"/>
          </a:p>
        </c:txPr>
        <c:crossAx val="3053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noFill/>
      <a:round/>
    </a:ln>
    <a:effectLst/>
  </c:spPr>
  <c:txPr>
    <a:bodyPr/>
    <a:lstStyle/>
    <a:p>
      <a:pPr>
        <a:defRPr sz="1200"/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antwoorden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0"/>
              <c:pt idx="0">
                <c:v>Er wordt te weinig gezamenlijk verantwoordelijkheid genomen voor samenlevingsopbouw (overheid, organisaties, inwoners).</c:v>
              </c:pt>
              <c:pt idx="1">
                <c:v>Gemeenten zetten niet (genoeg) in op samenlevingsopbouw (te weinig aandacht/financiering)</c:v>
              </c:pt>
              <c:pt idx="2">
                <c:v>Er is te weinig (structureel) geld beschikbaar voor samenlevingsopbouw.</c:v>
              </c:pt>
              <c:pt idx="3">
                <c:v>Er is te weinig bekend over de effecten/meerwaarde van samenlevingsopbouw.</c:v>
              </c:pt>
              <c:pt idx="4">
                <c:v>Wet- en regelgeving zorgt voor vertraging en het afhaken van inwoners.</c:v>
              </c:pt>
              <c:pt idx="5">
                <c:v>Organisaties (bijv. zorgorganisaties, woningcorporaties) zetten niet genoeg in op samenlevingsopbouw.</c:v>
              </c:pt>
              <c:pt idx="6">
                <c:v>Gemeenten verwachten te snel, te concreet resultaat van samenlevingsopbouw.</c:v>
              </c:pt>
              <c:pt idx="7">
                <c:v>Er zijn niet voldoende goede/betaalbare locaties en voorzieningen om iets te organiseren.</c:v>
              </c:pt>
              <c:pt idx="8">
                <c:v>Organisaties rond samenlevingsopbouw zijn niet in staat/bereid te vernieuwen.</c:v>
              </c:pt>
              <c:pt idx="9">
                <c:v>Er zijn te weinig plekken in wijken waar mensen elkaar 'toevallig' tegenkomen (zoals winkels, speeltuinen, etc.).</c:v>
              </c:pt>
            </c:strLit>
          </c:cat>
          <c:val>
            <c:numLit>
              <c:formatCode>General</c:formatCode>
              <c:ptCount val="10"/>
              <c:pt idx="0">
                <c:v>0.78481012658227844</c:v>
              </c:pt>
              <c:pt idx="1">
                <c:v>0.518987341772152</c:v>
              </c:pt>
              <c:pt idx="2">
                <c:v>0.45569620253164561</c:v>
              </c:pt>
              <c:pt idx="3">
                <c:v>0.43037974683544306</c:v>
              </c:pt>
              <c:pt idx="4">
                <c:v>0.4050632911392405</c:v>
              </c:pt>
              <c:pt idx="5">
                <c:v>0.39240506329113922</c:v>
              </c:pt>
              <c:pt idx="6">
                <c:v>0.26582278481012661</c:v>
              </c:pt>
              <c:pt idx="7">
                <c:v>0.25316455696202533</c:v>
              </c:pt>
              <c:pt idx="8">
                <c:v>0.22784810126582281</c:v>
              </c:pt>
              <c:pt idx="9">
                <c:v>0.21518987341772153</c:v>
              </c:pt>
            </c:numLit>
          </c:val>
          <c:extLst>
            <c:ext xmlns:c16="http://schemas.microsoft.com/office/drawing/2014/chart" uri="{C3380CC4-5D6E-409C-BE32-E72D297353CC}">
              <c16:uniqueId val="{00000000-2DF3-4B22-9BA3-53C89FDE980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5304064"/>
        <c:axId val="305306024"/>
      </c:barChart>
      <c:catAx>
        <c:axId val="305304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5306024"/>
        <c:crosses val="autoZero"/>
        <c:auto val="1"/>
        <c:lblAlgn val="ctr"/>
        <c:lblOffset val="100"/>
        <c:noMultiLvlLbl val="0"/>
      </c:catAx>
      <c:valAx>
        <c:axId val="305306024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53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l-NL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antwoorden</c:v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7"/>
              <c:pt idx="0">
                <c:v>Actieve inwoners/vrijwilligers zijn overbelast.</c:v>
              </c:pt>
              <c:pt idx="1">
                <c:v>Er zijn te weinig professionals in de samenlevingsopbouw (te weinig buurtverbinders/opbouwwerkers/community builders).</c:v>
              </c:pt>
              <c:pt idx="2">
                <c:v>Samenlevingsopbouw wordt niet serieus genomen als beroep.</c:v>
              </c:pt>
              <c:pt idx="3">
                <c:v>Opleidingen (waaronder social work) besteden te weinig aandacht aan samenlevingsopbouw.</c:v>
              </c:pt>
              <c:pt idx="4">
                <c:v>Sociaal werkers hebben niet genoeg tijd voor samenlevingsopbouw.</c:v>
              </c:pt>
              <c:pt idx="5">
                <c:v>Termen als samenlevingsopbouw of community building worden vaak verkeerd gebruikt.</c:v>
              </c:pt>
              <c:pt idx="6">
                <c:v>Handboeken/werkwijzen zijn verouderd/sluiten niet meer aan.</c:v>
              </c:pt>
            </c:strLit>
          </c:cat>
          <c:val>
            <c:numLit>
              <c:formatCode>General</c:formatCode>
              <c:ptCount val="7"/>
              <c:pt idx="0">
                <c:v>0.4285714285714286</c:v>
              </c:pt>
              <c:pt idx="1">
                <c:v>0.41558441558441556</c:v>
              </c:pt>
              <c:pt idx="2">
                <c:v>0.38961038961038963</c:v>
              </c:pt>
              <c:pt idx="3">
                <c:v>0.36363636363636365</c:v>
              </c:pt>
              <c:pt idx="4">
                <c:v>0.36363636363636365</c:v>
              </c:pt>
              <c:pt idx="5">
                <c:v>0.36363636363636365</c:v>
              </c:pt>
              <c:pt idx="6">
                <c:v>0.10389610389610389</c:v>
              </c:pt>
            </c:numLit>
          </c:val>
          <c:extLst>
            <c:ext xmlns:c16="http://schemas.microsoft.com/office/drawing/2014/chart" uri="{C3380CC4-5D6E-409C-BE32-E72D297353CC}">
              <c16:uniqueId val="{00000000-58D5-4DF2-8453-07D54C188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5304064"/>
        <c:axId val="305306024"/>
      </c:barChart>
      <c:catAx>
        <c:axId val="305304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nl-NL"/>
          </a:p>
        </c:txPr>
        <c:crossAx val="305306024"/>
        <c:crosses val="autoZero"/>
        <c:auto val="1"/>
        <c:lblAlgn val="ctr"/>
        <c:lblOffset val="100"/>
        <c:noMultiLvlLbl val="0"/>
      </c:catAx>
      <c:valAx>
        <c:axId val="305306024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6350"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nl-NL"/>
          </a:p>
        </c:txPr>
        <c:crossAx val="3053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noFill/>
      <a:round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nl-NL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antwoorden</c:v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9"/>
              <c:pt idx="0">
                <c:v>Er wordt teveel vóór inwoners gedacht, in plaats van te luisteren naar waar behoefte aan is bij samenlevingsopbouw.</c:v>
              </c:pt>
              <c:pt idx="1">
                <c:v>Inwoners voelen te weinig eigenaarschap over projecten rond samenlevingsopbouw.</c:v>
              </c:pt>
              <c:pt idx="2">
                <c:v>Verschillen in belangen en overtuigingen belemmeren samenlevingsopbouw.</c:v>
              </c:pt>
              <c:pt idx="3">
                <c:v>Inwoners zijn moeilijk te motiveren om aan samenlevingsopbouw te (blijven) werken.</c:v>
              </c:pt>
              <c:pt idx="4">
                <c:v>De samenwerking tussen professionals in samenlevingsopbouw en zorg/ondersteuning loopt niet goed.</c:v>
              </c:pt>
              <c:pt idx="5">
                <c:v>De onderlinge samenwerking tussen projecten/initiatieven in de wijk loopt niet goed.</c:v>
              </c:pt>
              <c:pt idx="6">
                <c:v>Er is concurrentie tussen verschillende projecten rond samenlevingsopbouw.</c:v>
              </c:pt>
              <c:pt idx="7">
                <c:v>Er wordt te weinig voortgebouwd op bestaande gemeenschappen.</c:v>
              </c:pt>
              <c:pt idx="8">
                <c:v>De samenwerking tussen professionals in samenlevingsopbouw en gemeente loopt niet goed.</c:v>
              </c:pt>
            </c:strLit>
          </c:cat>
          <c:val>
            <c:numLit>
              <c:formatCode>General</c:formatCode>
              <c:ptCount val="9"/>
              <c:pt idx="0">
                <c:v>0.68831168831168832</c:v>
              </c:pt>
              <c:pt idx="1">
                <c:v>0.59740259740259738</c:v>
              </c:pt>
              <c:pt idx="2">
                <c:v>0.46753246753246752</c:v>
              </c:pt>
              <c:pt idx="3">
                <c:v>0.38961038961038963</c:v>
              </c:pt>
              <c:pt idx="4">
                <c:v>0.36363636363636365</c:v>
              </c:pt>
              <c:pt idx="5">
                <c:v>0.32467532467532467</c:v>
              </c:pt>
              <c:pt idx="6">
                <c:v>0.32467532467532467</c:v>
              </c:pt>
              <c:pt idx="7">
                <c:v>0.32467532467532467</c:v>
              </c:pt>
              <c:pt idx="8">
                <c:v>0.31168831168831174</c:v>
              </c:pt>
            </c:numLit>
          </c:val>
          <c:extLst>
            <c:ext xmlns:c16="http://schemas.microsoft.com/office/drawing/2014/chart" uri="{C3380CC4-5D6E-409C-BE32-E72D297353CC}">
              <c16:uniqueId val="{00000000-3513-4688-A699-EB67CBCCE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5304064"/>
        <c:axId val="305306024"/>
      </c:barChart>
      <c:catAx>
        <c:axId val="305304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5306024"/>
        <c:crosses val="autoZero"/>
        <c:auto val="1"/>
        <c:lblAlgn val="ctr"/>
        <c:lblOffset val="100"/>
        <c:noMultiLvlLbl val="0"/>
      </c:catAx>
      <c:valAx>
        <c:axId val="305306024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635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530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noFill/>
      <a:round/>
    </a:ln>
    <a:effectLst/>
  </c:spPr>
  <c:txPr>
    <a:bodyPr/>
    <a:lstStyle/>
    <a:p>
      <a:pPr>
        <a:defRPr/>
      </a:pPr>
      <a:endParaRPr lang="nl-NL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F77D4-9766-4788-937E-6384A63D1562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45E09FA8-E3E0-42A9-B50B-89C5235E1B98}">
      <dgm:prSet phldrT="[Tekst]" custT="1"/>
      <dgm:spPr/>
      <dgm:t>
        <a:bodyPr/>
        <a:lstStyle/>
        <a:p>
          <a:endParaRPr lang="nl-NL" sz="1200" dirty="0">
            <a:latin typeface="+mj-lt"/>
          </a:endParaRPr>
        </a:p>
      </dgm:t>
    </dgm:pt>
    <dgm:pt modelId="{0BD20BEC-9E62-4CD8-A268-1972FAC71CE7}" type="parTrans" cxnId="{B1E80934-EFBC-441C-91C8-AD95E47F9F97}">
      <dgm:prSet/>
      <dgm:spPr/>
      <dgm:t>
        <a:bodyPr/>
        <a:lstStyle/>
        <a:p>
          <a:endParaRPr lang="nl-NL" sz="3600">
            <a:latin typeface="+mj-lt"/>
          </a:endParaRPr>
        </a:p>
      </dgm:t>
    </dgm:pt>
    <dgm:pt modelId="{269E31B9-1C0A-4C5F-8502-81164CF30DCD}" type="sibTrans" cxnId="{B1E80934-EFBC-441C-91C8-AD95E47F9F97}">
      <dgm:prSet/>
      <dgm:spPr/>
      <dgm:t>
        <a:bodyPr/>
        <a:lstStyle/>
        <a:p>
          <a:endParaRPr lang="nl-NL" sz="3600">
            <a:latin typeface="+mj-lt"/>
          </a:endParaRPr>
        </a:p>
      </dgm:t>
    </dgm:pt>
    <dgm:pt modelId="{93A15BAF-FFF5-4124-BA29-67DD150635BE}">
      <dgm:prSet phldrT="[Tekst]" custT="1"/>
      <dgm:spPr/>
      <dgm:t>
        <a:bodyPr/>
        <a:lstStyle/>
        <a:p>
          <a:endParaRPr lang="nl-NL" sz="1200" b="0" dirty="0">
            <a:latin typeface="+mj-lt"/>
          </a:endParaRPr>
        </a:p>
      </dgm:t>
    </dgm:pt>
    <dgm:pt modelId="{13EAC97F-A9DA-4A24-B05B-24D24313CDC4}" type="parTrans" cxnId="{2AED29BF-CA9B-4D51-9F37-397CEA4D83C0}">
      <dgm:prSet/>
      <dgm:spPr/>
      <dgm:t>
        <a:bodyPr/>
        <a:lstStyle/>
        <a:p>
          <a:endParaRPr lang="nl-NL" sz="3600"/>
        </a:p>
      </dgm:t>
    </dgm:pt>
    <dgm:pt modelId="{85F536D5-B75C-452C-A05E-A7648B13B3C9}" type="sibTrans" cxnId="{2AED29BF-CA9B-4D51-9F37-397CEA4D83C0}">
      <dgm:prSet/>
      <dgm:spPr/>
      <dgm:t>
        <a:bodyPr/>
        <a:lstStyle/>
        <a:p>
          <a:endParaRPr lang="nl-NL" sz="3600"/>
        </a:p>
      </dgm:t>
    </dgm:pt>
    <dgm:pt modelId="{BA6CA35C-0B89-452E-8510-1CFBEADC7566}">
      <dgm:prSet phldrT="[Tekst]" custT="1"/>
      <dgm:spPr/>
      <dgm:t>
        <a:bodyPr/>
        <a:lstStyle/>
        <a:p>
          <a:endParaRPr lang="nl-NL" sz="1200" dirty="0">
            <a:latin typeface="+mj-lt"/>
          </a:endParaRPr>
        </a:p>
      </dgm:t>
    </dgm:pt>
    <dgm:pt modelId="{D9B5EE9E-D653-41A3-AEF5-2B1C9584CE0E}" type="sibTrans" cxnId="{E907B469-CD57-41F8-8A6E-3592FE603BB3}">
      <dgm:prSet/>
      <dgm:spPr/>
      <dgm:t>
        <a:bodyPr/>
        <a:lstStyle/>
        <a:p>
          <a:endParaRPr lang="nl-NL" sz="3600">
            <a:latin typeface="+mj-lt"/>
          </a:endParaRPr>
        </a:p>
      </dgm:t>
    </dgm:pt>
    <dgm:pt modelId="{B191C725-62C6-4102-B762-ED1693964B05}" type="parTrans" cxnId="{E907B469-CD57-41F8-8A6E-3592FE603BB3}">
      <dgm:prSet/>
      <dgm:spPr/>
      <dgm:t>
        <a:bodyPr/>
        <a:lstStyle/>
        <a:p>
          <a:endParaRPr lang="nl-NL" sz="3600">
            <a:latin typeface="+mj-lt"/>
          </a:endParaRPr>
        </a:p>
      </dgm:t>
    </dgm:pt>
    <dgm:pt modelId="{6060C5D3-CDEE-4C5F-899B-CAE35AF68879}">
      <dgm:prSet phldrT="[Tekst]" custT="1"/>
      <dgm:spPr/>
      <dgm:t>
        <a:bodyPr/>
        <a:lstStyle/>
        <a:p>
          <a:endParaRPr lang="nl-NL" sz="1200" dirty="0">
            <a:latin typeface="+mj-lt"/>
          </a:endParaRPr>
        </a:p>
      </dgm:t>
    </dgm:pt>
    <dgm:pt modelId="{EF038B35-180A-433E-8C3D-E772F0EE1C02}" type="sibTrans" cxnId="{41E51997-F69F-4FE2-A881-3E5985FD650E}">
      <dgm:prSet/>
      <dgm:spPr/>
      <dgm:t>
        <a:bodyPr/>
        <a:lstStyle/>
        <a:p>
          <a:endParaRPr lang="nl-NL" sz="3600">
            <a:latin typeface="+mj-lt"/>
          </a:endParaRPr>
        </a:p>
      </dgm:t>
    </dgm:pt>
    <dgm:pt modelId="{D7C37638-1952-4D6C-9510-A92BA4113B72}" type="parTrans" cxnId="{41E51997-F69F-4FE2-A881-3E5985FD650E}">
      <dgm:prSet/>
      <dgm:spPr/>
      <dgm:t>
        <a:bodyPr/>
        <a:lstStyle/>
        <a:p>
          <a:endParaRPr lang="nl-NL" sz="3600">
            <a:latin typeface="+mj-lt"/>
          </a:endParaRPr>
        </a:p>
      </dgm:t>
    </dgm:pt>
    <dgm:pt modelId="{F4428728-C89B-480F-8CCD-C117627D7AC3}" type="pres">
      <dgm:prSet presAssocID="{932F77D4-9766-4788-937E-6384A63D1562}" presName="compositeShape" presStyleCnt="0">
        <dgm:presLayoutVars>
          <dgm:chMax val="7"/>
          <dgm:dir/>
          <dgm:resizeHandles val="exact"/>
        </dgm:presLayoutVars>
      </dgm:prSet>
      <dgm:spPr/>
    </dgm:pt>
    <dgm:pt modelId="{E4A06204-2749-4940-8BB0-2948FDC24E7B}" type="pres">
      <dgm:prSet presAssocID="{45E09FA8-E3E0-42A9-B50B-89C5235E1B98}" presName="circ1" presStyleLbl="vennNode1" presStyleIdx="0" presStyleCnt="4" custLinFactNeighborX="0" custLinFactNeighborY="-1923"/>
      <dgm:spPr/>
    </dgm:pt>
    <dgm:pt modelId="{6CBF28B4-F154-4D5B-A974-81BB89038752}" type="pres">
      <dgm:prSet presAssocID="{45E09FA8-E3E0-42A9-B50B-89C5235E1B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D0241A2-9FF8-4BBB-A658-93D4CEB62E00}" type="pres">
      <dgm:prSet presAssocID="{6060C5D3-CDEE-4C5F-899B-CAE35AF68879}" presName="circ2" presStyleLbl="vennNode1" presStyleIdx="1" presStyleCnt="4" custLinFactNeighborX="-7234" custLinFactNeighborY="1561"/>
      <dgm:spPr/>
    </dgm:pt>
    <dgm:pt modelId="{DE5DCE9C-FC4A-41CF-9B3B-E98B9A24369F}" type="pres">
      <dgm:prSet presAssocID="{6060C5D3-CDEE-4C5F-899B-CAE35AF6887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45371F8-3BAB-4F86-BE0B-BE8215076C58}" type="pres">
      <dgm:prSet presAssocID="{BA6CA35C-0B89-452E-8510-1CFBEADC7566}" presName="circ3" presStyleLbl="vennNode1" presStyleIdx="2" presStyleCnt="4"/>
      <dgm:spPr/>
    </dgm:pt>
    <dgm:pt modelId="{E012A376-D67F-45B2-B7F1-576EAFC0F322}" type="pres">
      <dgm:prSet presAssocID="{BA6CA35C-0B89-452E-8510-1CFBEADC756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064F849-1C84-429C-896F-0053C338923B}" type="pres">
      <dgm:prSet presAssocID="{93A15BAF-FFF5-4124-BA29-67DD150635BE}" presName="circ4" presStyleLbl="vennNode1" presStyleIdx="3" presStyleCnt="4"/>
      <dgm:spPr/>
    </dgm:pt>
    <dgm:pt modelId="{CF2564CD-37C7-462F-AC2A-5EDA7DC589EB}" type="pres">
      <dgm:prSet presAssocID="{93A15BAF-FFF5-4124-BA29-67DD150635B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B51AA02-8925-4FDB-83CE-D36BE86E2960}" type="presOf" srcId="{932F77D4-9766-4788-937E-6384A63D1562}" destId="{F4428728-C89B-480F-8CCD-C117627D7AC3}" srcOrd="0" destOrd="0" presId="urn:microsoft.com/office/officeart/2005/8/layout/venn1"/>
    <dgm:cxn modelId="{EC43F120-8DC7-40AD-8229-099C436044DD}" type="presOf" srcId="{BA6CA35C-0B89-452E-8510-1CFBEADC7566}" destId="{E012A376-D67F-45B2-B7F1-576EAFC0F322}" srcOrd="1" destOrd="0" presId="urn:microsoft.com/office/officeart/2005/8/layout/venn1"/>
    <dgm:cxn modelId="{BB690C23-3B8C-4035-9610-93500CCBE65F}" type="presOf" srcId="{6060C5D3-CDEE-4C5F-899B-CAE35AF68879}" destId="{DE5DCE9C-FC4A-41CF-9B3B-E98B9A24369F}" srcOrd="1" destOrd="0" presId="urn:microsoft.com/office/officeart/2005/8/layout/venn1"/>
    <dgm:cxn modelId="{B1E80934-EFBC-441C-91C8-AD95E47F9F97}" srcId="{932F77D4-9766-4788-937E-6384A63D1562}" destId="{45E09FA8-E3E0-42A9-B50B-89C5235E1B98}" srcOrd="0" destOrd="0" parTransId="{0BD20BEC-9E62-4CD8-A268-1972FAC71CE7}" sibTransId="{269E31B9-1C0A-4C5F-8502-81164CF30DCD}"/>
    <dgm:cxn modelId="{E907B469-CD57-41F8-8A6E-3592FE603BB3}" srcId="{932F77D4-9766-4788-937E-6384A63D1562}" destId="{BA6CA35C-0B89-452E-8510-1CFBEADC7566}" srcOrd="2" destOrd="0" parTransId="{B191C725-62C6-4102-B762-ED1693964B05}" sibTransId="{D9B5EE9E-D653-41A3-AEF5-2B1C9584CE0E}"/>
    <dgm:cxn modelId="{EE526D6A-6A5C-4AC8-A614-A81C4DEFE456}" type="presOf" srcId="{45E09FA8-E3E0-42A9-B50B-89C5235E1B98}" destId="{6CBF28B4-F154-4D5B-A974-81BB89038752}" srcOrd="1" destOrd="0" presId="urn:microsoft.com/office/officeart/2005/8/layout/venn1"/>
    <dgm:cxn modelId="{DDABCC74-5789-4CE0-BC12-4A1CF7258B73}" type="presOf" srcId="{93A15BAF-FFF5-4124-BA29-67DD150635BE}" destId="{3064F849-1C84-429C-896F-0053C338923B}" srcOrd="0" destOrd="0" presId="urn:microsoft.com/office/officeart/2005/8/layout/venn1"/>
    <dgm:cxn modelId="{CCF3ED87-39C7-43C5-80B6-5A8871C38646}" type="presOf" srcId="{93A15BAF-FFF5-4124-BA29-67DD150635BE}" destId="{CF2564CD-37C7-462F-AC2A-5EDA7DC589EB}" srcOrd="1" destOrd="0" presId="urn:microsoft.com/office/officeart/2005/8/layout/venn1"/>
    <dgm:cxn modelId="{41E51997-F69F-4FE2-A881-3E5985FD650E}" srcId="{932F77D4-9766-4788-937E-6384A63D1562}" destId="{6060C5D3-CDEE-4C5F-899B-CAE35AF68879}" srcOrd="1" destOrd="0" parTransId="{D7C37638-1952-4D6C-9510-A92BA4113B72}" sibTransId="{EF038B35-180A-433E-8C3D-E772F0EE1C02}"/>
    <dgm:cxn modelId="{0FD77DA0-D5FF-4937-A7CD-D6DAA4D2096F}" type="presOf" srcId="{6060C5D3-CDEE-4C5F-899B-CAE35AF68879}" destId="{8D0241A2-9FF8-4BBB-A658-93D4CEB62E00}" srcOrd="0" destOrd="0" presId="urn:microsoft.com/office/officeart/2005/8/layout/venn1"/>
    <dgm:cxn modelId="{11AE87A8-626D-4583-B759-444782FD5F1D}" type="presOf" srcId="{BA6CA35C-0B89-452E-8510-1CFBEADC7566}" destId="{645371F8-3BAB-4F86-BE0B-BE8215076C58}" srcOrd="0" destOrd="0" presId="urn:microsoft.com/office/officeart/2005/8/layout/venn1"/>
    <dgm:cxn modelId="{E9C660BB-352B-4550-AE19-6966412125C9}" type="presOf" srcId="{45E09FA8-E3E0-42A9-B50B-89C5235E1B98}" destId="{E4A06204-2749-4940-8BB0-2948FDC24E7B}" srcOrd="0" destOrd="0" presId="urn:microsoft.com/office/officeart/2005/8/layout/venn1"/>
    <dgm:cxn modelId="{2AED29BF-CA9B-4D51-9F37-397CEA4D83C0}" srcId="{932F77D4-9766-4788-937E-6384A63D1562}" destId="{93A15BAF-FFF5-4124-BA29-67DD150635BE}" srcOrd="3" destOrd="0" parTransId="{13EAC97F-A9DA-4A24-B05B-24D24313CDC4}" sibTransId="{85F536D5-B75C-452C-A05E-A7648B13B3C9}"/>
    <dgm:cxn modelId="{E32478C3-6879-4E7F-8D7D-EDC68906D5DE}" type="presParOf" srcId="{F4428728-C89B-480F-8CCD-C117627D7AC3}" destId="{E4A06204-2749-4940-8BB0-2948FDC24E7B}" srcOrd="0" destOrd="0" presId="urn:microsoft.com/office/officeart/2005/8/layout/venn1"/>
    <dgm:cxn modelId="{1A5E277B-338B-415A-83E1-CDE57E9D168B}" type="presParOf" srcId="{F4428728-C89B-480F-8CCD-C117627D7AC3}" destId="{6CBF28B4-F154-4D5B-A974-81BB89038752}" srcOrd="1" destOrd="0" presId="urn:microsoft.com/office/officeart/2005/8/layout/venn1"/>
    <dgm:cxn modelId="{F7A28F70-E2DD-4478-A5A0-B119B44772EC}" type="presParOf" srcId="{F4428728-C89B-480F-8CCD-C117627D7AC3}" destId="{8D0241A2-9FF8-4BBB-A658-93D4CEB62E00}" srcOrd="2" destOrd="0" presId="urn:microsoft.com/office/officeart/2005/8/layout/venn1"/>
    <dgm:cxn modelId="{90A6F6E8-97A4-41C9-A85F-F999DDF055F0}" type="presParOf" srcId="{F4428728-C89B-480F-8CCD-C117627D7AC3}" destId="{DE5DCE9C-FC4A-41CF-9B3B-E98B9A24369F}" srcOrd="3" destOrd="0" presId="urn:microsoft.com/office/officeart/2005/8/layout/venn1"/>
    <dgm:cxn modelId="{B4042EBA-C4D7-4ACC-A504-61366A15D6FE}" type="presParOf" srcId="{F4428728-C89B-480F-8CCD-C117627D7AC3}" destId="{645371F8-3BAB-4F86-BE0B-BE8215076C58}" srcOrd="4" destOrd="0" presId="urn:microsoft.com/office/officeart/2005/8/layout/venn1"/>
    <dgm:cxn modelId="{87EC6F70-7560-47B8-907E-27F42294CE85}" type="presParOf" srcId="{F4428728-C89B-480F-8CCD-C117627D7AC3}" destId="{E012A376-D67F-45B2-B7F1-576EAFC0F322}" srcOrd="5" destOrd="0" presId="urn:microsoft.com/office/officeart/2005/8/layout/venn1"/>
    <dgm:cxn modelId="{3247C996-A8FD-4DE2-870B-55A3583C0845}" type="presParOf" srcId="{F4428728-C89B-480F-8CCD-C117627D7AC3}" destId="{3064F849-1C84-429C-896F-0053C338923B}" srcOrd="6" destOrd="0" presId="urn:microsoft.com/office/officeart/2005/8/layout/venn1"/>
    <dgm:cxn modelId="{C60ED84B-2545-4EFF-8F0D-42D97C82406D}" type="presParOf" srcId="{F4428728-C89B-480F-8CCD-C117627D7AC3}" destId="{CF2564CD-37C7-462F-AC2A-5EDA7DC589EB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06204-2749-4940-8BB0-2948FDC24E7B}">
      <dsp:nvSpPr>
        <dsp:cNvPr id="0" name=""/>
        <dsp:cNvSpPr/>
      </dsp:nvSpPr>
      <dsp:spPr>
        <a:xfrm>
          <a:off x="3944982" y="2"/>
          <a:ext cx="3566160" cy="356616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>
            <a:latin typeface="+mj-lt"/>
          </a:endParaRPr>
        </a:p>
      </dsp:txBody>
      <dsp:txXfrm>
        <a:off x="4356462" y="480062"/>
        <a:ext cx="2743200" cy="1131570"/>
      </dsp:txXfrm>
    </dsp:sp>
    <dsp:sp modelId="{8D0241A2-9FF8-4BBB-A658-93D4CEB62E00}">
      <dsp:nvSpPr>
        <dsp:cNvPr id="0" name=""/>
        <dsp:cNvSpPr/>
      </dsp:nvSpPr>
      <dsp:spPr>
        <a:xfrm>
          <a:off x="5264346" y="1701587"/>
          <a:ext cx="3566160" cy="3566160"/>
        </a:xfrm>
        <a:prstGeom prst="ellipse">
          <a:avLst/>
        </a:prstGeom>
        <a:solidFill>
          <a:schemeClr val="accent5">
            <a:alpha val="50000"/>
            <a:hueOff val="3496544"/>
            <a:satOff val="-12287"/>
            <a:lumOff val="-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>
            <a:latin typeface="+mj-lt"/>
          </a:endParaRPr>
        </a:p>
      </dsp:txBody>
      <dsp:txXfrm>
        <a:off x="7184586" y="2113067"/>
        <a:ext cx="1371600" cy="2743200"/>
      </dsp:txXfrm>
    </dsp:sp>
    <dsp:sp modelId="{645371F8-3BAB-4F86-BE0B-BE8215076C58}">
      <dsp:nvSpPr>
        <dsp:cNvPr id="0" name=""/>
        <dsp:cNvSpPr/>
      </dsp:nvSpPr>
      <dsp:spPr>
        <a:xfrm>
          <a:off x="3944982" y="3223260"/>
          <a:ext cx="3566160" cy="3566160"/>
        </a:xfrm>
        <a:prstGeom prst="ellipse">
          <a:avLst/>
        </a:prstGeom>
        <a:solidFill>
          <a:schemeClr val="accent5">
            <a:alpha val="50000"/>
            <a:hueOff val="6993088"/>
            <a:satOff val="-24575"/>
            <a:lumOff val="-2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kern="1200" dirty="0">
            <a:latin typeface="+mj-lt"/>
          </a:endParaRPr>
        </a:p>
      </dsp:txBody>
      <dsp:txXfrm>
        <a:off x="4356462" y="5177789"/>
        <a:ext cx="2743200" cy="1131570"/>
      </dsp:txXfrm>
    </dsp:sp>
    <dsp:sp modelId="{3064F849-1C84-429C-896F-0053C338923B}">
      <dsp:nvSpPr>
        <dsp:cNvPr id="0" name=""/>
        <dsp:cNvSpPr/>
      </dsp:nvSpPr>
      <dsp:spPr>
        <a:xfrm>
          <a:off x="2367642" y="1645919"/>
          <a:ext cx="3566160" cy="3566160"/>
        </a:xfrm>
        <a:prstGeom prst="ellipse">
          <a:avLst/>
        </a:prstGeom>
        <a:solidFill>
          <a:schemeClr val="accent5">
            <a:alpha val="50000"/>
            <a:hueOff val="10489632"/>
            <a:satOff val="-36862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200" b="0" kern="1200" dirty="0">
            <a:latin typeface="+mj-lt"/>
          </a:endParaRPr>
        </a:p>
      </dsp:txBody>
      <dsp:txXfrm>
        <a:off x="2641962" y="2057399"/>
        <a:ext cx="1371600" cy="274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479612" y="360000"/>
            <a:ext cx="2790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573016" y="360000"/>
            <a:ext cx="2790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5-4-2023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479520" y="8326800"/>
            <a:ext cx="2790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573000" y="8326800"/>
            <a:ext cx="2790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80880" y="3600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505200" y="3600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5-4-2023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963613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525652"/>
            <a:ext cx="5486400" cy="363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80880" y="832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505320" y="832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963613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08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87655" indent="-287655"/>
            <a:r>
              <a:rPr lang="nl-NL" sz="1600" b="1" dirty="0"/>
              <a:t>Maatschappelijke knelpunten </a:t>
            </a:r>
          </a:p>
          <a:p>
            <a:pPr marL="575945" lvl="2" indent="-287655"/>
            <a:r>
              <a:rPr lang="nl-NL" sz="1600" dirty="0"/>
              <a:t>Waar knelt het door ontwikkelingen in de samenleving?</a:t>
            </a:r>
          </a:p>
          <a:p>
            <a:pPr marL="288290" lvl="2" indent="0">
              <a:buNone/>
            </a:pPr>
            <a:endParaRPr lang="nl-NL" sz="1600" b="1" dirty="0"/>
          </a:p>
          <a:p>
            <a:pPr marL="287655" indent="-287655"/>
            <a:r>
              <a:rPr lang="nl-NL" sz="1600" b="1" dirty="0"/>
              <a:t>Bestuurlijke knelpunten</a:t>
            </a:r>
            <a:endParaRPr lang="nl-NL" dirty="0"/>
          </a:p>
          <a:p>
            <a:pPr marL="575945" lvl="2" indent="-287655"/>
            <a:r>
              <a:rPr lang="nl-NL" sz="1600" dirty="0"/>
              <a:t>Waar knelt het, op het gebied van visie, beleid en budget? </a:t>
            </a:r>
            <a:br>
              <a:rPr lang="nl-NL" sz="1600" dirty="0"/>
            </a:br>
            <a:r>
              <a:rPr lang="nl-NL" sz="1600" dirty="0"/>
              <a:t>(organisaties en gemeenten)</a:t>
            </a:r>
          </a:p>
          <a:p>
            <a:pPr marL="287655" indent="-287655"/>
            <a:endParaRPr lang="nl-NL" sz="1600" dirty="0"/>
          </a:p>
          <a:p>
            <a:pPr marL="287655" indent="-287655"/>
            <a:r>
              <a:rPr lang="nl-NL" sz="1600" b="1" dirty="0"/>
              <a:t>Relationele knelpunten</a:t>
            </a:r>
          </a:p>
          <a:p>
            <a:pPr marL="575945" lvl="2" indent="-287655"/>
            <a:r>
              <a:rPr lang="nl-NL" sz="1600" dirty="0"/>
              <a:t>Waar knelt het in de samenwerking en </a:t>
            </a:r>
            <a:br>
              <a:rPr lang="nl-NL" sz="1600" dirty="0"/>
            </a:br>
            <a:r>
              <a:rPr lang="nl-NL" sz="1600" dirty="0"/>
              <a:t>betrokkenheid in buurt/dorp/wijk?</a:t>
            </a:r>
          </a:p>
          <a:p>
            <a:pPr marL="287655" indent="-287655"/>
            <a:endParaRPr lang="nl-NL" sz="1600" dirty="0"/>
          </a:p>
          <a:p>
            <a:pPr marL="287655" indent="-287655"/>
            <a:r>
              <a:rPr lang="nl-NL" sz="1600" b="1" dirty="0"/>
              <a:t>Professionele knelpunten</a:t>
            </a:r>
          </a:p>
          <a:p>
            <a:pPr marL="575945" lvl="2" indent="-287655"/>
            <a:r>
              <a:rPr lang="nl-NL" sz="1600" dirty="0"/>
              <a:t>Waar knelt het in capaciteit van community builders? </a:t>
            </a:r>
          </a:p>
          <a:p>
            <a:pPr marL="575945" lvl="2" indent="-287655"/>
            <a:r>
              <a:rPr lang="nl-NL" sz="1600" dirty="0"/>
              <a:t>Wat missen community builders in het uitvoeren van hun vak (toerusting)?</a:t>
            </a:r>
            <a:endParaRPr lang="nl-NL" sz="1600" b="1" dirty="0"/>
          </a:p>
          <a:p>
            <a:pPr marL="575945" lvl="2" indent="-287655"/>
            <a:endParaRPr lang="nl-NL" sz="1600" dirty="0"/>
          </a:p>
          <a:p>
            <a:pPr marL="287655" indent="-287655"/>
            <a:r>
              <a:rPr lang="nl-NL" sz="1600" dirty="0"/>
              <a:t>Belang </a:t>
            </a:r>
            <a:r>
              <a:rPr lang="nl-NL" sz="1600" b="1" dirty="0"/>
              <a:t>van interactie tussen de verschillende typen knelpunten</a:t>
            </a:r>
            <a:r>
              <a:rPr lang="nl-NL" sz="1600" dirty="0"/>
              <a:t>. Bijvoorbeeld tussen professionele en maatschappelijke knelpunten op het gebied van sociale inclusie </a:t>
            </a:r>
            <a:r>
              <a:rPr lang="nl-NL" sz="1600" dirty="0">
                <a:cs typeface="Times New Roman" panose="02020603050405020304" pitchFamily="18" charset="0"/>
              </a:rPr>
              <a:t>(</a:t>
            </a:r>
            <a:r>
              <a:rPr lang="nl-NL" sz="1600" dirty="0" err="1">
                <a:cs typeface="Times New Roman" panose="02020603050405020304" pitchFamily="18" charset="0"/>
              </a:rPr>
              <a:t>Simplican</a:t>
            </a:r>
            <a:r>
              <a:rPr lang="nl-NL" sz="1600" dirty="0">
                <a:cs typeface="Times New Roman" panose="02020603050405020304" pitchFamily="18" charset="0"/>
              </a:rPr>
              <a:t> et al., 2015, p. 18)</a:t>
            </a:r>
            <a:br>
              <a:rPr lang="nl-NL" sz="1600" dirty="0"/>
            </a:br>
            <a:endParaRPr lang="nl-NL" sz="1600" b="1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42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192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l-NL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nl-NL" sz="1800" b="0" i="0" u="none" strike="noStrike" baseline="0" dirty="0">
                <a:solidFill>
                  <a:srgbClr val="423B3C"/>
                </a:solidFill>
                <a:latin typeface="Georgia" panose="02040502050405020303" pitchFamily="18" charset="0"/>
              </a:rPr>
              <a:t>Domeinen: sociaal, ruimtelijk, veiligheid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84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50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52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86BB5DA4-3930-4CD7-AB34-D0BA241D8DA1}"/>
              </a:ext>
            </a:extLst>
          </p:cNvPr>
          <p:cNvGrpSpPr>
            <a:grpSpLocks noSelect="1" noChangeAspect="1"/>
          </p:cNvGrpSpPr>
          <p:nvPr userDrawn="1"/>
        </p:nvGrpSpPr>
        <p:grpSpPr bwMode="auto">
          <a:xfrm>
            <a:off x="1588" y="0"/>
            <a:ext cx="12188825" cy="6858000"/>
            <a:chOff x="1" y="0"/>
            <a:chExt cx="7678" cy="4320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B075A9D8-80A6-47A1-BC3C-569E2A7B147C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858"/>
              <a:ext cx="216" cy="10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AC55B9B-E4CD-4E65-BC58-A33C6F2E0146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576"/>
              <a:ext cx="216" cy="99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FB242769-9A8B-4D36-B640-7CD73DEA343F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7"/>
              <a:ext cx="216" cy="97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F9B5ACDC-810B-4118-A007-1BECA945FA59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1" y="648"/>
              <a:ext cx="7678" cy="3240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0E1392FD-968F-4354-95AD-EB88260E9F2D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0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C97B1007-B88C-4B34-B77E-FAB0B2345044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88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82E3D0E9-3D3F-4C8B-832F-CD8BD0EB29DF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64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100D78A2-F642-4B7B-851B-CC7070EFE6C1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00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B0903040-D260-4F59-B66F-615DA9FDBAA7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800"/>
              <a:ext cx="216" cy="83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4850B189-2151-45E8-853F-5BC721DEF8BF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872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68718800-CB16-417B-928D-8538DEE761AA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376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73E4F618-3AC1-44DC-B8CC-F8F6DFBC96A5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024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E94A0C37-BC27-481F-A969-00D3006B9622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528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C1FD393A-28F2-4F9D-B951-CF4A2895F219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816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EE637682-3595-41B0-B1E2-8736E03C75CE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960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D6D5606E-D7CC-43DF-B6EE-8AE16A8B63E0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248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66B3FE4-9265-4651-8E91-9A4F6EE71EF8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821" y="231"/>
              <a:ext cx="351" cy="64"/>
            </a:xfrm>
            <a:custGeom>
              <a:avLst/>
              <a:gdLst>
                <a:gd name="T0" fmla="*/ 11 w 487"/>
                <a:gd name="T1" fmla="*/ 5 h 89"/>
                <a:gd name="T2" fmla="*/ 0 w 487"/>
                <a:gd name="T3" fmla="*/ 87 h 89"/>
                <a:gd name="T4" fmla="*/ 64 w 487"/>
                <a:gd name="T5" fmla="*/ 26 h 89"/>
                <a:gd name="T6" fmla="*/ 43 w 487"/>
                <a:gd name="T7" fmla="*/ 38 h 89"/>
                <a:gd name="T8" fmla="*/ 32 w 487"/>
                <a:gd name="T9" fmla="*/ 27 h 89"/>
                <a:gd name="T10" fmla="*/ 43 w 487"/>
                <a:gd name="T11" fmla="*/ 87 h 89"/>
                <a:gd name="T12" fmla="*/ 61 w 487"/>
                <a:gd name="T13" fmla="*/ 36 h 89"/>
                <a:gd name="T14" fmla="*/ 73 w 487"/>
                <a:gd name="T15" fmla="*/ 87 h 89"/>
                <a:gd name="T16" fmla="*/ 84 w 487"/>
                <a:gd name="T17" fmla="*/ 48 h 89"/>
                <a:gd name="T18" fmla="*/ 132 w 487"/>
                <a:gd name="T19" fmla="*/ 53 h 89"/>
                <a:gd name="T20" fmla="*/ 111 w 487"/>
                <a:gd name="T21" fmla="*/ 42 h 89"/>
                <a:gd name="T22" fmla="*/ 135 w 487"/>
                <a:gd name="T23" fmla="*/ 45 h 89"/>
                <a:gd name="T24" fmla="*/ 122 w 487"/>
                <a:gd name="T25" fmla="*/ 26 h 89"/>
                <a:gd name="T26" fmla="*/ 117 w 487"/>
                <a:gd name="T27" fmla="*/ 60 h 89"/>
                <a:gd name="T28" fmla="*/ 136 w 487"/>
                <a:gd name="T29" fmla="*/ 71 h 89"/>
                <a:gd name="T30" fmla="*/ 110 w 487"/>
                <a:gd name="T31" fmla="*/ 69 h 89"/>
                <a:gd name="T32" fmla="*/ 122 w 487"/>
                <a:gd name="T33" fmla="*/ 89 h 89"/>
                <a:gd name="T34" fmla="*/ 132 w 487"/>
                <a:gd name="T35" fmla="*/ 53 h 89"/>
                <a:gd name="T36" fmla="*/ 172 w 487"/>
                <a:gd name="T37" fmla="*/ 0 h 89"/>
                <a:gd name="T38" fmla="*/ 155 w 487"/>
                <a:gd name="T39" fmla="*/ 27 h 89"/>
                <a:gd name="T40" fmla="*/ 172 w 487"/>
                <a:gd name="T41" fmla="*/ 36 h 89"/>
                <a:gd name="T42" fmla="*/ 191 w 487"/>
                <a:gd name="T43" fmla="*/ 88 h 89"/>
                <a:gd name="T44" fmla="*/ 203 w 487"/>
                <a:gd name="T45" fmla="*/ 77 h 89"/>
                <a:gd name="T46" fmla="*/ 183 w 487"/>
                <a:gd name="T47" fmla="*/ 77 h 89"/>
                <a:gd name="T48" fmla="*/ 218 w 487"/>
                <a:gd name="T49" fmla="*/ 36 h 89"/>
                <a:gd name="T50" fmla="*/ 229 w 487"/>
                <a:gd name="T51" fmla="*/ 87 h 89"/>
                <a:gd name="T52" fmla="*/ 183 w 487"/>
                <a:gd name="T53" fmla="*/ 27 h 89"/>
                <a:gd name="T54" fmla="*/ 218 w 487"/>
                <a:gd name="T55" fmla="*/ 18 h 89"/>
                <a:gd name="T56" fmla="*/ 229 w 487"/>
                <a:gd name="T57" fmla="*/ 0 h 89"/>
                <a:gd name="T58" fmla="*/ 218 w 487"/>
                <a:gd name="T59" fmla="*/ 18 h 89"/>
                <a:gd name="T60" fmla="*/ 257 w 487"/>
                <a:gd name="T61" fmla="*/ 0 h 89"/>
                <a:gd name="T62" fmla="*/ 241 w 487"/>
                <a:gd name="T63" fmla="*/ 27 h 89"/>
                <a:gd name="T64" fmla="*/ 257 w 487"/>
                <a:gd name="T65" fmla="*/ 36 h 89"/>
                <a:gd name="T66" fmla="*/ 277 w 487"/>
                <a:gd name="T67" fmla="*/ 88 h 89"/>
                <a:gd name="T68" fmla="*/ 289 w 487"/>
                <a:gd name="T69" fmla="*/ 77 h 89"/>
                <a:gd name="T70" fmla="*/ 268 w 487"/>
                <a:gd name="T71" fmla="*/ 77 h 89"/>
                <a:gd name="T72" fmla="*/ 291 w 487"/>
                <a:gd name="T73" fmla="*/ 36 h 89"/>
                <a:gd name="T74" fmla="*/ 268 w 487"/>
                <a:gd name="T75" fmla="*/ 27 h 89"/>
                <a:gd name="T76" fmla="*/ 344 w 487"/>
                <a:gd name="T77" fmla="*/ 64 h 89"/>
                <a:gd name="T78" fmla="*/ 314 w 487"/>
                <a:gd name="T79" fmla="*/ 64 h 89"/>
                <a:gd name="T80" fmla="*/ 303 w 487"/>
                <a:gd name="T81" fmla="*/ 27 h 89"/>
                <a:gd name="T82" fmla="*/ 323 w 487"/>
                <a:gd name="T83" fmla="*/ 89 h 89"/>
                <a:gd name="T84" fmla="*/ 344 w 487"/>
                <a:gd name="T85" fmla="*/ 77 h 89"/>
                <a:gd name="T86" fmla="*/ 355 w 487"/>
                <a:gd name="T87" fmla="*/ 87 h 89"/>
                <a:gd name="T88" fmla="*/ 344 w 487"/>
                <a:gd name="T89" fmla="*/ 27 h 89"/>
                <a:gd name="T90" fmla="*/ 414 w 487"/>
                <a:gd name="T91" fmla="*/ 64 h 89"/>
                <a:gd name="T92" fmla="*/ 384 w 487"/>
                <a:gd name="T93" fmla="*/ 64 h 89"/>
                <a:gd name="T94" fmla="*/ 373 w 487"/>
                <a:gd name="T95" fmla="*/ 27 h 89"/>
                <a:gd name="T96" fmla="*/ 393 w 487"/>
                <a:gd name="T97" fmla="*/ 89 h 89"/>
                <a:gd name="T98" fmla="*/ 414 w 487"/>
                <a:gd name="T99" fmla="*/ 77 h 89"/>
                <a:gd name="T100" fmla="*/ 425 w 487"/>
                <a:gd name="T101" fmla="*/ 87 h 89"/>
                <a:gd name="T102" fmla="*/ 414 w 487"/>
                <a:gd name="T103" fmla="*/ 27 h 89"/>
                <a:gd name="T104" fmla="*/ 487 w 487"/>
                <a:gd name="T105" fmla="*/ 36 h 89"/>
                <a:gd name="T106" fmla="*/ 464 w 487"/>
                <a:gd name="T107" fmla="*/ 27 h 89"/>
                <a:gd name="T108" fmla="*/ 453 w 487"/>
                <a:gd name="T109" fmla="*/ 0 h 89"/>
                <a:gd name="T110" fmla="*/ 436 w 487"/>
                <a:gd name="T111" fmla="*/ 27 h 89"/>
                <a:gd name="T112" fmla="*/ 453 w 487"/>
                <a:gd name="T113" fmla="*/ 36 h 89"/>
                <a:gd name="T114" fmla="*/ 472 w 487"/>
                <a:gd name="T115" fmla="*/ 88 h 89"/>
                <a:gd name="T116" fmla="*/ 484 w 487"/>
                <a:gd name="T117" fmla="*/ 77 h 89"/>
                <a:gd name="T118" fmla="*/ 464 w 487"/>
                <a:gd name="T119" fmla="*/ 77 h 89"/>
                <a:gd name="T120" fmla="*/ 487 w 487"/>
                <a:gd name="T121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7" h="89">
                  <a:moveTo>
                    <a:pt x="0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0" y="87"/>
                    <a:pt x="0" y="87"/>
                    <a:pt x="0" y="87"/>
                  </a:cubicBezTo>
                  <a:lnTo>
                    <a:pt x="0" y="5"/>
                  </a:lnTo>
                  <a:close/>
                  <a:moveTo>
                    <a:pt x="64" y="26"/>
                  </a:moveTo>
                  <a:cubicBezTo>
                    <a:pt x="55" y="26"/>
                    <a:pt x="47" y="31"/>
                    <a:pt x="45" y="38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6" y="41"/>
                    <a:pt x="53" y="36"/>
                    <a:pt x="61" y="36"/>
                  </a:cubicBezTo>
                  <a:cubicBezTo>
                    <a:pt x="69" y="36"/>
                    <a:pt x="73" y="41"/>
                    <a:pt x="73" y="51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84" y="87"/>
                    <a:pt x="84" y="87"/>
                    <a:pt x="84" y="87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34"/>
                    <a:pt x="76" y="26"/>
                    <a:pt x="64" y="26"/>
                  </a:cubicBezTo>
                  <a:close/>
                  <a:moveTo>
                    <a:pt x="132" y="53"/>
                  </a:moveTo>
                  <a:cubicBezTo>
                    <a:pt x="120" y="51"/>
                    <a:pt x="120" y="51"/>
                    <a:pt x="120" y="51"/>
                  </a:cubicBezTo>
                  <a:cubicBezTo>
                    <a:pt x="115" y="50"/>
                    <a:pt x="111" y="48"/>
                    <a:pt x="111" y="42"/>
                  </a:cubicBezTo>
                  <a:cubicBezTo>
                    <a:pt x="111" y="37"/>
                    <a:pt x="115" y="34"/>
                    <a:pt x="122" y="34"/>
                  </a:cubicBezTo>
                  <a:cubicBezTo>
                    <a:pt x="130" y="34"/>
                    <a:pt x="134" y="38"/>
                    <a:pt x="135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5" y="33"/>
                    <a:pt x="137" y="26"/>
                    <a:pt x="122" y="26"/>
                  </a:cubicBezTo>
                  <a:cubicBezTo>
                    <a:pt x="109" y="26"/>
                    <a:pt x="99" y="32"/>
                    <a:pt x="99" y="44"/>
                  </a:cubicBezTo>
                  <a:cubicBezTo>
                    <a:pt x="99" y="53"/>
                    <a:pt x="105" y="58"/>
                    <a:pt x="117" y="60"/>
                  </a:cubicBezTo>
                  <a:cubicBezTo>
                    <a:pt x="127" y="62"/>
                    <a:pt x="127" y="62"/>
                    <a:pt x="127" y="62"/>
                  </a:cubicBezTo>
                  <a:cubicBezTo>
                    <a:pt x="132" y="63"/>
                    <a:pt x="136" y="65"/>
                    <a:pt x="136" y="71"/>
                  </a:cubicBezTo>
                  <a:cubicBezTo>
                    <a:pt x="136" y="77"/>
                    <a:pt x="131" y="80"/>
                    <a:pt x="123" y="80"/>
                  </a:cubicBezTo>
                  <a:cubicBezTo>
                    <a:pt x="115" y="80"/>
                    <a:pt x="110" y="76"/>
                    <a:pt x="110" y="69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9" y="82"/>
                    <a:pt x="108" y="89"/>
                    <a:pt x="122" y="89"/>
                  </a:cubicBezTo>
                  <a:cubicBezTo>
                    <a:pt x="137" y="89"/>
                    <a:pt x="147" y="81"/>
                    <a:pt x="147" y="70"/>
                  </a:cubicBezTo>
                  <a:cubicBezTo>
                    <a:pt x="147" y="61"/>
                    <a:pt x="142" y="55"/>
                    <a:pt x="132" y="53"/>
                  </a:cubicBezTo>
                  <a:close/>
                  <a:moveTo>
                    <a:pt x="183" y="0"/>
                  </a:moveTo>
                  <a:cubicBezTo>
                    <a:pt x="172" y="0"/>
                    <a:pt x="172" y="0"/>
                    <a:pt x="172" y="0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72"/>
                    <a:pt x="172" y="72"/>
                    <a:pt x="172" y="72"/>
                  </a:cubicBezTo>
                  <a:cubicBezTo>
                    <a:pt x="172" y="82"/>
                    <a:pt x="177" y="88"/>
                    <a:pt x="191" y="88"/>
                  </a:cubicBezTo>
                  <a:cubicBezTo>
                    <a:pt x="196" y="88"/>
                    <a:pt x="201" y="88"/>
                    <a:pt x="203" y="86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1" y="78"/>
                    <a:pt x="197" y="79"/>
                    <a:pt x="193" y="79"/>
                  </a:cubicBezTo>
                  <a:cubicBezTo>
                    <a:pt x="188" y="79"/>
                    <a:pt x="184" y="78"/>
                    <a:pt x="183" y="77"/>
                  </a:cubicBezTo>
                  <a:cubicBezTo>
                    <a:pt x="183" y="36"/>
                    <a:pt x="183" y="36"/>
                    <a:pt x="183" y="36"/>
                  </a:cubicBezTo>
                  <a:cubicBezTo>
                    <a:pt x="218" y="36"/>
                    <a:pt x="218" y="36"/>
                    <a:pt x="218" y="36"/>
                  </a:cubicBezTo>
                  <a:cubicBezTo>
                    <a:pt x="218" y="87"/>
                    <a:pt x="218" y="87"/>
                    <a:pt x="218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183" y="27"/>
                    <a:pt x="183" y="27"/>
                    <a:pt x="183" y="27"/>
                  </a:cubicBezTo>
                  <a:lnTo>
                    <a:pt x="183" y="0"/>
                  </a:lnTo>
                  <a:close/>
                  <a:moveTo>
                    <a:pt x="218" y="18"/>
                  </a:moveTo>
                  <a:cubicBezTo>
                    <a:pt x="229" y="18"/>
                    <a:pt x="229" y="18"/>
                    <a:pt x="229" y="18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18" y="0"/>
                    <a:pt x="218" y="0"/>
                    <a:pt x="218" y="0"/>
                  </a:cubicBezTo>
                  <a:lnTo>
                    <a:pt x="218" y="18"/>
                  </a:lnTo>
                  <a:close/>
                  <a:moveTo>
                    <a:pt x="268" y="0"/>
                  </a:moveTo>
                  <a:cubicBezTo>
                    <a:pt x="257" y="0"/>
                    <a:pt x="257" y="0"/>
                    <a:pt x="257" y="0"/>
                  </a:cubicBezTo>
                  <a:cubicBezTo>
                    <a:pt x="257" y="27"/>
                    <a:pt x="257" y="27"/>
                    <a:pt x="257" y="27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57" y="36"/>
                    <a:pt x="257" y="36"/>
                    <a:pt x="257" y="36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82"/>
                    <a:pt x="263" y="88"/>
                    <a:pt x="277" y="88"/>
                  </a:cubicBezTo>
                  <a:cubicBezTo>
                    <a:pt x="282" y="88"/>
                    <a:pt x="286" y="88"/>
                    <a:pt x="289" y="86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6" y="78"/>
                    <a:pt x="282" y="79"/>
                    <a:pt x="278" y="79"/>
                  </a:cubicBezTo>
                  <a:cubicBezTo>
                    <a:pt x="274" y="79"/>
                    <a:pt x="270" y="78"/>
                    <a:pt x="268" y="77"/>
                  </a:cubicBezTo>
                  <a:cubicBezTo>
                    <a:pt x="268" y="36"/>
                    <a:pt x="268" y="36"/>
                    <a:pt x="268" y="36"/>
                  </a:cubicBezTo>
                  <a:cubicBezTo>
                    <a:pt x="291" y="36"/>
                    <a:pt x="291" y="36"/>
                    <a:pt x="291" y="36"/>
                  </a:cubicBezTo>
                  <a:cubicBezTo>
                    <a:pt x="291" y="27"/>
                    <a:pt x="291" y="27"/>
                    <a:pt x="291" y="27"/>
                  </a:cubicBezTo>
                  <a:cubicBezTo>
                    <a:pt x="268" y="27"/>
                    <a:pt x="268" y="27"/>
                    <a:pt x="268" y="27"/>
                  </a:cubicBezTo>
                  <a:lnTo>
                    <a:pt x="268" y="0"/>
                  </a:lnTo>
                  <a:close/>
                  <a:moveTo>
                    <a:pt x="344" y="64"/>
                  </a:moveTo>
                  <a:cubicBezTo>
                    <a:pt x="341" y="73"/>
                    <a:pt x="334" y="79"/>
                    <a:pt x="326" y="79"/>
                  </a:cubicBezTo>
                  <a:cubicBezTo>
                    <a:pt x="318" y="79"/>
                    <a:pt x="314" y="74"/>
                    <a:pt x="314" y="64"/>
                  </a:cubicBezTo>
                  <a:cubicBezTo>
                    <a:pt x="314" y="27"/>
                    <a:pt x="314" y="27"/>
                    <a:pt x="314" y="27"/>
                  </a:cubicBezTo>
                  <a:cubicBezTo>
                    <a:pt x="303" y="27"/>
                    <a:pt x="303" y="27"/>
                    <a:pt x="303" y="27"/>
                  </a:cubicBezTo>
                  <a:cubicBezTo>
                    <a:pt x="303" y="67"/>
                    <a:pt x="303" y="67"/>
                    <a:pt x="303" y="67"/>
                  </a:cubicBezTo>
                  <a:cubicBezTo>
                    <a:pt x="303" y="81"/>
                    <a:pt x="311" y="89"/>
                    <a:pt x="323" y="89"/>
                  </a:cubicBezTo>
                  <a:cubicBezTo>
                    <a:pt x="332" y="89"/>
                    <a:pt x="340" y="84"/>
                    <a:pt x="343" y="77"/>
                  </a:cubicBezTo>
                  <a:cubicBezTo>
                    <a:pt x="344" y="77"/>
                    <a:pt x="344" y="77"/>
                    <a:pt x="344" y="77"/>
                  </a:cubicBezTo>
                  <a:cubicBezTo>
                    <a:pt x="344" y="87"/>
                    <a:pt x="344" y="87"/>
                    <a:pt x="344" y="87"/>
                  </a:cubicBezTo>
                  <a:cubicBezTo>
                    <a:pt x="355" y="87"/>
                    <a:pt x="355" y="87"/>
                    <a:pt x="355" y="87"/>
                  </a:cubicBezTo>
                  <a:cubicBezTo>
                    <a:pt x="355" y="27"/>
                    <a:pt x="355" y="27"/>
                    <a:pt x="355" y="27"/>
                  </a:cubicBezTo>
                  <a:cubicBezTo>
                    <a:pt x="344" y="27"/>
                    <a:pt x="344" y="27"/>
                    <a:pt x="344" y="27"/>
                  </a:cubicBezTo>
                  <a:lnTo>
                    <a:pt x="344" y="64"/>
                  </a:lnTo>
                  <a:close/>
                  <a:moveTo>
                    <a:pt x="414" y="64"/>
                  </a:moveTo>
                  <a:cubicBezTo>
                    <a:pt x="411" y="73"/>
                    <a:pt x="404" y="79"/>
                    <a:pt x="396" y="79"/>
                  </a:cubicBezTo>
                  <a:cubicBezTo>
                    <a:pt x="388" y="79"/>
                    <a:pt x="384" y="74"/>
                    <a:pt x="384" y="64"/>
                  </a:cubicBezTo>
                  <a:cubicBezTo>
                    <a:pt x="384" y="27"/>
                    <a:pt x="384" y="27"/>
                    <a:pt x="384" y="27"/>
                  </a:cubicBezTo>
                  <a:cubicBezTo>
                    <a:pt x="373" y="27"/>
                    <a:pt x="373" y="27"/>
                    <a:pt x="373" y="27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3" y="81"/>
                    <a:pt x="381" y="89"/>
                    <a:pt x="393" y="89"/>
                  </a:cubicBezTo>
                  <a:cubicBezTo>
                    <a:pt x="402" y="89"/>
                    <a:pt x="410" y="84"/>
                    <a:pt x="412" y="77"/>
                  </a:cubicBezTo>
                  <a:cubicBezTo>
                    <a:pt x="414" y="77"/>
                    <a:pt x="414" y="77"/>
                    <a:pt x="414" y="77"/>
                  </a:cubicBezTo>
                  <a:cubicBezTo>
                    <a:pt x="414" y="87"/>
                    <a:pt x="414" y="87"/>
                    <a:pt x="414" y="87"/>
                  </a:cubicBezTo>
                  <a:cubicBezTo>
                    <a:pt x="425" y="87"/>
                    <a:pt x="425" y="87"/>
                    <a:pt x="425" y="87"/>
                  </a:cubicBezTo>
                  <a:cubicBezTo>
                    <a:pt x="425" y="27"/>
                    <a:pt x="425" y="27"/>
                    <a:pt x="425" y="27"/>
                  </a:cubicBezTo>
                  <a:cubicBezTo>
                    <a:pt x="414" y="27"/>
                    <a:pt x="414" y="27"/>
                    <a:pt x="414" y="27"/>
                  </a:cubicBezTo>
                  <a:lnTo>
                    <a:pt x="414" y="64"/>
                  </a:lnTo>
                  <a:close/>
                  <a:moveTo>
                    <a:pt x="487" y="36"/>
                  </a:moveTo>
                  <a:cubicBezTo>
                    <a:pt x="487" y="27"/>
                    <a:pt x="487" y="27"/>
                    <a:pt x="487" y="27"/>
                  </a:cubicBezTo>
                  <a:cubicBezTo>
                    <a:pt x="464" y="27"/>
                    <a:pt x="464" y="27"/>
                    <a:pt x="464" y="27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53" y="0"/>
                    <a:pt x="453" y="0"/>
                    <a:pt x="453" y="0"/>
                  </a:cubicBezTo>
                  <a:cubicBezTo>
                    <a:pt x="453" y="27"/>
                    <a:pt x="453" y="27"/>
                    <a:pt x="453" y="27"/>
                  </a:cubicBezTo>
                  <a:cubicBezTo>
                    <a:pt x="436" y="27"/>
                    <a:pt x="436" y="27"/>
                    <a:pt x="436" y="27"/>
                  </a:cubicBezTo>
                  <a:cubicBezTo>
                    <a:pt x="436" y="36"/>
                    <a:pt x="436" y="36"/>
                    <a:pt x="436" y="36"/>
                  </a:cubicBezTo>
                  <a:cubicBezTo>
                    <a:pt x="453" y="36"/>
                    <a:pt x="453" y="36"/>
                    <a:pt x="453" y="36"/>
                  </a:cubicBezTo>
                  <a:cubicBezTo>
                    <a:pt x="453" y="72"/>
                    <a:pt x="453" y="72"/>
                    <a:pt x="453" y="72"/>
                  </a:cubicBezTo>
                  <a:cubicBezTo>
                    <a:pt x="453" y="82"/>
                    <a:pt x="458" y="88"/>
                    <a:pt x="472" y="88"/>
                  </a:cubicBezTo>
                  <a:cubicBezTo>
                    <a:pt x="477" y="88"/>
                    <a:pt x="482" y="88"/>
                    <a:pt x="484" y="86"/>
                  </a:cubicBezTo>
                  <a:cubicBezTo>
                    <a:pt x="484" y="77"/>
                    <a:pt x="484" y="77"/>
                    <a:pt x="484" y="77"/>
                  </a:cubicBezTo>
                  <a:cubicBezTo>
                    <a:pt x="482" y="78"/>
                    <a:pt x="478" y="79"/>
                    <a:pt x="474" y="79"/>
                  </a:cubicBezTo>
                  <a:cubicBezTo>
                    <a:pt x="469" y="79"/>
                    <a:pt x="465" y="78"/>
                    <a:pt x="464" y="77"/>
                  </a:cubicBezTo>
                  <a:cubicBezTo>
                    <a:pt x="464" y="36"/>
                    <a:pt x="464" y="36"/>
                    <a:pt x="464" y="36"/>
                  </a:cubicBezTo>
                  <a:lnTo>
                    <a:pt x="487" y="36"/>
                  </a:lnTo>
                  <a:close/>
                </a:path>
              </a:pathLst>
            </a:cu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9EDC59E-A2FD-4797-8DF4-16DDD0AF79C3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5511" y="218"/>
              <a:ext cx="877" cy="124"/>
            </a:xfrm>
            <a:custGeom>
              <a:avLst/>
              <a:gdLst>
                <a:gd name="T0" fmla="*/ 183 w 1218"/>
                <a:gd name="T1" fmla="*/ 0 h 172"/>
                <a:gd name="T2" fmla="*/ 61 w 1218"/>
                <a:gd name="T3" fmla="*/ 172 h 172"/>
                <a:gd name="T4" fmla="*/ 46 w 1218"/>
                <a:gd name="T5" fmla="*/ 0 h 172"/>
                <a:gd name="T6" fmla="*/ 93 w 1218"/>
                <a:gd name="T7" fmla="*/ 136 h 172"/>
                <a:gd name="T8" fmla="*/ 256 w 1218"/>
                <a:gd name="T9" fmla="*/ 100 h 172"/>
                <a:gd name="T10" fmla="*/ 329 w 1218"/>
                <a:gd name="T11" fmla="*/ 67 h 172"/>
                <a:gd name="T12" fmla="*/ 256 w 1218"/>
                <a:gd name="T13" fmla="*/ 36 h 172"/>
                <a:gd name="T14" fmla="*/ 356 w 1218"/>
                <a:gd name="T15" fmla="*/ 0 h 172"/>
                <a:gd name="T16" fmla="*/ 213 w 1218"/>
                <a:gd name="T17" fmla="*/ 172 h 172"/>
                <a:gd name="T18" fmla="*/ 360 w 1218"/>
                <a:gd name="T19" fmla="*/ 135 h 172"/>
                <a:gd name="T20" fmla="*/ 256 w 1218"/>
                <a:gd name="T21" fmla="*/ 100 h 172"/>
                <a:gd name="T22" fmla="*/ 559 w 1218"/>
                <a:gd name="T23" fmla="*/ 172 h 172"/>
                <a:gd name="T24" fmla="*/ 475 w 1218"/>
                <a:gd name="T25" fmla="*/ 108 h 172"/>
                <a:gd name="T26" fmla="*/ 442 w 1218"/>
                <a:gd name="T27" fmla="*/ 172 h 172"/>
                <a:gd name="T28" fmla="*/ 399 w 1218"/>
                <a:gd name="T29" fmla="*/ 0 h 172"/>
                <a:gd name="T30" fmla="*/ 557 w 1218"/>
                <a:gd name="T31" fmla="*/ 53 h 172"/>
                <a:gd name="T32" fmla="*/ 512 w 1218"/>
                <a:gd name="T33" fmla="*/ 56 h 172"/>
                <a:gd name="T34" fmla="*/ 442 w 1218"/>
                <a:gd name="T35" fmla="*/ 36 h 172"/>
                <a:gd name="T36" fmla="*/ 491 w 1218"/>
                <a:gd name="T37" fmla="*/ 75 h 172"/>
                <a:gd name="T38" fmla="*/ 766 w 1218"/>
                <a:gd name="T39" fmla="*/ 111 h 172"/>
                <a:gd name="T40" fmla="*/ 735 w 1218"/>
                <a:gd name="T41" fmla="*/ 4 h 172"/>
                <a:gd name="T42" fmla="*/ 657 w 1218"/>
                <a:gd name="T43" fmla="*/ 111 h 172"/>
                <a:gd name="T44" fmla="*/ 627 w 1218"/>
                <a:gd name="T45" fmla="*/ 0 h 172"/>
                <a:gd name="T46" fmla="*/ 628 w 1218"/>
                <a:gd name="T47" fmla="*/ 172 h 172"/>
                <a:gd name="T48" fmla="*/ 709 w 1218"/>
                <a:gd name="T49" fmla="*/ 62 h 172"/>
                <a:gd name="T50" fmla="*/ 741 w 1218"/>
                <a:gd name="T51" fmla="*/ 172 h 172"/>
                <a:gd name="T52" fmla="*/ 842 w 1218"/>
                <a:gd name="T53" fmla="*/ 0 h 172"/>
                <a:gd name="T54" fmla="*/ 766 w 1218"/>
                <a:gd name="T55" fmla="*/ 111 h 172"/>
                <a:gd name="T56" fmla="*/ 989 w 1218"/>
                <a:gd name="T57" fmla="*/ 100 h 172"/>
                <a:gd name="T58" fmla="*/ 916 w 1218"/>
                <a:gd name="T59" fmla="*/ 67 h 172"/>
                <a:gd name="T60" fmla="*/ 1016 w 1218"/>
                <a:gd name="T61" fmla="*/ 36 h 172"/>
                <a:gd name="T62" fmla="*/ 874 w 1218"/>
                <a:gd name="T63" fmla="*/ 0 h 172"/>
                <a:gd name="T64" fmla="*/ 1020 w 1218"/>
                <a:gd name="T65" fmla="*/ 172 h 172"/>
                <a:gd name="T66" fmla="*/ 916 w 1218"/>
                <a:gd name="T67" fmla="*/ 135 h 172"/>
                <a:gd name="T68" fmla="*/ 1171 w 1218"/>
                <a:gd name="T69" fmla="*/ 0 h 172"/>
                <a:gd name="T70" fmla="*/ 1130 w 1218"/>
                <a:gd name="T71" fmla="*/ 67 h 172"/>
                <a:gd name="T72" fmla="*/ 1043 w 1218"/>
                <a:gd name="T73" fmla="*/ 0 h 172"/>
                <a:gd name="T74" fmla="*/ 1109 w 1218"/>
                <a:gd name="T75" fmla="*/ 172 h 172"/>
                <a:gd name="T76" fmla="*/ 1152 w 1218"/>
                <a:gd name="T77" fmla="*/ 105 h 172"/>
                <a:gd name="T78" fmla="*/ 1171 w 1218"/>
                <a:gd name="T7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8" h="172">
                  <a:moveTo>
                    <a:pt x="13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3" y="136"/>
                    <a:pt x="93" y="136"/>
                    <a:pt x="93" y="136"/>
                  </a:cubicBezTo>
                  <a:lnTo>
                    <a:pt x="137" y="0"/>
                  </a:lnTo>
                  <a:close/>
                  <a:moveTo>
                    <a:pt x="256" y="100"/>
                  </a:moveTo>
                  <a:cubicBezTo>
                    <a:pt x="329" y="100"/>
                    <a:pt x="329" y="100"/>
                    <a:pt x="329" y="100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256" y="67"/>
                    <a:pt x="256" y="67"/>
                    <a:pt x="256" y="67"/>
                  </a:cubicBezTo>
                  <a:cubicBezTo>
                    <a:pt x="256" y="36"/>
                    <a:pt x="256" y="36"/>
                    <a:pt x="256" y="36"/>
                  </a:cubicBezTo>
                  <a:cubicBezTo>
                    <a:pt x="356" y="36"/>
                    <a:pt x="356" y="36"/>
                    <a:pt x="356" y="36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172"/>
                    <a:pt x="213" y="172"/>
                    <a:pt x="213" y="172"/>
                  </a:cubicBezTo>
                  <a:cubicBezTo>
                    <a:pt x="360" y="172"/>
                    <a:pt x="360" y="172"/>
                    <a:pt x="360" y="172"/>
                  </a:cubicBezTo>
                  <a:cubicBezTo>
                    <a:pt x="360" y="135"/>
                    <a:pt x="360" y="135"/>
                    <a:pt x="360" y="135"/>
                  </a:cubicBezTo>
                  <a:cubicBezTo>
                    <a:pt x="256" y="135"/>
                    <a:pt x="256" y="135"/>
                    <a:pt x="256" y="135"/>
                  </a:cubicBezTo>
                  <a:lnTo>
                    <a:pt x="256" y="100"/>
                  </a:lnTo>
                  <a:close/>
                  <a:moveTo>
                    <a:pt x="520" y="103"/>
                  </a:moveTo>
                  <a:cubicBezTo>
                    <a:pt x="559" y="172"/>
                    <a:pt x="559" y="172"/>
                    <a:pt x="559" y="172"/>
                  </a:cubicBezTo>
                  <a:cubicBezTo>
                    <a:pt x="512" y="172"/>
                    <a:pt x="512" y="172"/>
                    <a:pt x="512" y="172"/>
                  </a:cubicBezTo>
                  <a:cubicBezTo>
                    <a:pt x="475" y="108"/>
                    <a:pt x="475" y="108"/>
                    <a:pt x="475" y="108"/>
                  </a:cubicBezTo>
                  <a:cubicBezTo>
                    <a:pt x="442" y="108"/>
                    <a:pt x="442" y="108"/>
                    <a:pt x="442" y="108"/>
                  </a:cubicBezTo>
                  <a:cubicBezTo>
                    <a:pt x="442" y="172"/>
                    <a:pt x="442" y="172"/>
                    <a:pt x="442" y="172"/>
                  </a:cubicBezTo>
                  <a:cubicBezTo>
                    <a:pt x="399" y="172"/>
                    <a:pt x="399" y="172"/>
                    <a:pt x="399" y="172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535" y="0"/>
                    <a:pt x="557" y="20"/>
                    <a:pt x="557" y="53"/>
                  </a:cubicBezTo>
                  <a:cubicBezTo>
                    <a:pt x="557" y="77"/>
                    <a:pt x="542" y="97"/>
                    <a:pt x="520" y="103"/>
                  </a:cubicBezTo>
                  <a:close/>
                  <a:moveTo>
                    <a:pt x="512" y="56"/>
                  </a:moveTo>
                  <a:cubicBezTo>
                    <a:pt x="512" y="43"/>
                    <a:pt x="503" y="36"/>
                    <a:pt x="491" y="36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42" y="75"/>
                    <a:pt x="442" y="75"/>
                    <a:pt x="442" y="75"/>
                  </a:cubicBezTo>
                  <a:cubicBezTo>
                    <a:pt x="491" y="75"/>
                    <a:pt x="491" y="75"/>
                    <a:pt x="491" y="75"/>
                  </a:cubicBezTo>
                  <a:cubicBezTo>
                    <a:pt x="505" y="75"/>
                    <a:pt x="512" y="67"/>
                    <a:pt x="512" y="56"/>
                  </a:cubicBezTo>
                  <a:close/>
                  <a:moveTo>
                    <a:pt x="766" y="111"/>
                  </a:moveTo>
                  <a:cubicBezTo>
                    <a:pt x="764" y="111"/>
                    <a:pt x="764" y="111"/>
                    <a:pt x="764" y="111"/>
                  </a:cubicBezTo>
                  <a:cubicBezTo>
                    <a:pt x="735" y="4"/>
                    <a:pt x="735" y="4"/>
                    <a:pt x="735" y="4"/>
                  </a:cubicBezTo>
                  <a:cubicBezTo>
                    <a:pt x="687" y="4"/>
                    <a:pt x="687" y="4"/>
                    <a:pt x="687" y="4"/>
                  </a:cubicBezTo>
                  <a:cubicBezTo>
                    <a:pt x="657" y="111"/>
                    <a:pt x="657" y="111"/>
                    <a:pt x="657" y="111"/>
                  </a:cubicBezTo>
                  <a:cubicBezTo>
                    <a:pt x="655" y="111"/>
                    <a:pt x="655" y="111"/>
                    <a:pt x="655" y="111"/>
                  </a:cubicBezTo>
                  <a:cubicBezTo>
                    <a:pt x="627" y="0"/>
                    <a:pt x="627" y="0"/>
                    <a:pt x="627" y="0"/>
                  </a:cubicBezTo>
                  <a:cubicBezTo>
                    <a:pt x="579" y="0"/>
                    <a:pt x="579" y="0"/>
                    <a:pt x="579" y="0"/>
                  </a:cubicBezTo>
                  <a:cubicBezTo>
                    <a:pt x="628" y="172"/>
                    <a:pt x="628" y="172"/>
                    <a:pt x="628" y="172"/>
                  </a:cubicBezTo>
                  <a:cubicBezTo>
                    <a:pt x="679" y="172"/>
                    <a:pt x="679" y="172"/>
                    <a:pt x="679" y="172"/>
                  </a:cubicBezTo>
                  <a:cubicBezTo>
                    <a:pt x="709" y="62"/>
                    <a:pt x="709" y="62"/>
                    <a:pt x="709" y="62"/>
                  </a:cubicBezTo>
                  <a:cubicBezTo>
                    <a:pt x="711" y="62"/>
                    <a:pt x="711" y="62"/>
                    <a:pt x="711" y="62"/>
                  </a:cubicBezTo>
                  <a:cubicBezTo>
                    <a:pt x="741" y="172"/>
                    <a:pt x="741" y="172"/>
                    <a:pt x="741" y="172"/>
                  </a:cubicBezTo>
                  <a:cubicBezTo>
                    <a:pt x="793" y="172"/>
                    <a:pt x="793" y="172"/>
                    <a:pt x="793" y="172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794" y="0"/>
                    <a:pt x="794" y="0"/>
                    <a:pt x="794" y="0"/>
                  </a:cubicBezTo>
                  <a:lnTo>
                    <a:pt x="766" y="111"/>
                  </a:lnTo>
                  <a:close/>
                  <a:moveTo>
                    <a:pt x="916" y="100"/>
                  </a:moveTo>
                  <a:cubicBezTo>
                    <a:pt x="989" y="100"/>
                    <a:pt x="989" y="100"/>
                    <a:pt x="989" y="100"/>
                  </a:cubicBezTo>
                  <a:cubicBezTo>
                    <a:pt x="989" y="67"/>
                    <a:pt x="989" y="67"/>
                    <a:pt x="989" y="67"/>
                  </a:cubicBezTo>
                  <a:cubicBezTo>
                    <a:pt x="916" y="67"/>
                    <a:pt x="916" y="67"/>
                    <a:pt x="916" y="67"/>
                  </a:cubicBezTo>
                  <a:cubicBezTo>
                    <a:pt x="916" y="36"/>
                    <a:pt x="916" y="36"/>
                    <a:pt x="916" y="36"/>
                  </a:cubicBezTo>
                  <a:cubicBezTo>
                    <a:pt x="1016" y="36"/>
                    <a:pt x="1016" y="36"/>
                    <a:pt x="1016" y="36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172"/>
                    <a:pt x="874" y="172"/>
                    <a:pt x="874" y="172"/>
                  </a:cubicBezTo>
                  <a:cubicBezTo>
                    <a:pt x="1020" y="172"/>
                    <a:pt x="1020" y="172"/>
                    <a:pt x="1020" y="172"/>
                  </a:cubicBezTo>
                  <a:cubicBezTo>
                    <a:pt x="1020" y="135"/>
                    <a:pt x="1020" y="135"/>
                    <a:pt x="1020" y="135"/>
                  </a:cubicBezTo>
                  <a:cubicBezTo>
                    <a:pt x="916" y="135"/>
                    <a:pt x="916" y="135"/>
                    <a:pt x="916" y="135"/>
                  </a:cubicBezTo>
                  <a:lnTo>
                    <a:pt x="916" y="100"/>
                  </a:lnTo>
                  <a:close/>
                  <a:moveTo>
                    <a:pt x="1171" y="0"/>
                  </a:moveTo>
                  <a:cubicBezTo>
                    <a:pt x="1132" y="67"/>
                    <a:pt x="1132" y="67"/>
                    <a:pt x="1132" y="67"/>
                  </a:cubicBezTo>
                  <a:cubicBezTo>
                    <a:pt x="1130" y="67"/>
                    <a:pt x="1130" y="67"/>
                    <a:pt x="1130" y="67"/>
                  </a:cubicBezTo>
                  <a:cubicBezTo>
                    <a:pt x="1091" y="0"/>
                    <a:pt x="1091" y="0"/>
                    <a:pt x="1091" y="0"/>
                  </a:cubicBezTo>
                  <a:cubicBezTo>
                    <a:pt x="1043" y="0"/>
                    <a:pt x="1043" y="0"/>
                    <a:pt x="1043" y="0"/>
                  </a:cubicBezTo>
                  <a:cubicBezTo>
                    <a:pt x="1109" y="105"/>
                    <a:pt x="1109" y="105"/>
                    <a:pt x="1109" y="105"/>
                  </a:cubicBezTo>
                  <a:cubicBezTo>
                    <a:pt x="1109" y="172"/>
                    <a:pt x="1109" y="172"/>
                    <a:pt x="1109" y="172"/>
                  </a:cubicBezTo>
                  <a:cubicBezTo>
                    <a:pt x="1152" y="172"/>
                    <a:pt x="1152" y="172"/>
                    <a:pt x="1152" y="172"/>
                  </a:cubicBezTo>
                  <a:cubicBezTo>
                    <a:pt x="1152" y="105"/>
                    <a:pt x="1152" y="105"/>
                    <a:pt x="1152" y="105"/>
                  </a:cubicBezTo>
                  <a:cubicBezTo>
                    <a:pt x="1218" y="0"/>
                    <a:pt x="1218" y="0"/>
                    <a:pt x="1218" y="0"/>
                  </a:cubicBezTo>
                  <a:lnTo>
                    <a:pt x="1171" y="0"/>
                  </a:ln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051AEE8-AACB-4E38-B4D3-C406C98E9540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356" y="333"/>
              <a:ext cx="834" cy="135"/>
            </a:xfrm>
            <a:custGeom>
              <a:avLst/>
              <a:gdLst>
                <a:gd name="T0" fmla="*/ 138 w 1159"/>
                <a:gd name="T1" fmla="*/ 0 h 187"/>
                <a:gd name="T2" fmla="*/ 69 w 1159"/>
                <a:gd name="T3" fmla="*/ 187 h 187"/>
                <a:gd name="T4" fmla="*/ 0 w 1159"/>
                <a:gd name="T5" fmla="*/ 99 h 187"/>
                <a:gd name="T6" fmla="*/ 42 w 1159"/>
                <a:gd name="T7" fmla="*/ 123 h 187"/>
                <a:gd name="T8" fmla="*/ 96 w 1159"/>
                <a:gd name="T9" fmla="*/ 123 h 187"/>
                <a:gd name="T10" fmla="*/ 362 w 1159"/>
                <a:gd name="T11" fmla="*/ 97 h 187"/>
                <a:gd name="T12" fmla="*/ 177 w 1159"/>
                <a:gd name="T13" fmla="*/ 97 h 187"/>
                <a:gd name="T14" fmla="*/ 362 w 1159"/>
                <a:gd name="T15" fmla="*/ 97 h 187"/>
                <a:gd name="T16" fmla="*/ 270 w 1159"/>
                <a:gd name="T17" fmla="*/ 48 h 187"/>
                <a:gd name="T18" fmla="*/ 269 w 1159"/>
                <a:gd name="T19" fmla="*/ 147 h 187"/>
                <a:gd name="T20" fmla="*/ 526 w 1159"/>
                <a:gd name="T21" fmla="*/ 130 h 187"/>
                <a:gd name="T22" fmla="*/ 459 w 1159"/>
                <a:gd name="T23" fmla="*/ 11 h 187"/>
                <a:gd name="T24" fmla="*/ 401 w 1159"/>
                <a:gd name="T25" fmla="*/ 183 h 187"/>
                <a:gd name="T26" fmla="*/ 443 w 1159"/>
                <a:gd name="T27" fmla="*/ 67 h 187"/>
                <a:gd name="T28" fmla="*/ 510 w 1159"/>
                <a:gd name="T29" fmla="*/ 183 h 187"/>
                <a:gd name="T30" fmla="*/ 568 w 1159"/>
                <a:gd name="T31" fmla="*/ 11 h 187"/>
                <a:gd name="T32" fmla="*/ 526 w 1159"/>
                <a:gd name="T33" fmla="*/ 130 h 187"/>
                <a:gd name="T34" fmla="*/ 733 w 1159"/>
                <a:gd name="T35" fmla="*/ 11 h 187"/>
                <a:gd name="T36" fmla="*/ 659 w 1159"/>
                <a:gd name="T37" fmla="*/ 11 h 187"/>
                <a:gd name="T38" fmla="*/ 617 w 1159"/>
                <a:gd name="T39" fmla="*/ 183 h 187"/>
                <a:gd name="T40" fmla="*/ 659 w 1159"/>
                <a:gd name="T41" fmla="*/ 136 h 187"/>
                <a:gd name="T42" fmla="*/ 736 w 1159"/>
                <a:gd name="T43" fmla="*/ 183 h 187"/>
                <a:gd name="T44" fmla="*/ 720 w 1159"/>
                <a:gd name="T45" fmla="*/ 81 h 187"/>
                <a:gd name="T46" fmla="*/ 856 w 1159"/>
                <a:gd name="T47" fmla="*/ 111 h 187"/>
                <a:gd name="T48" fmla="*/ 929 w 1159"/>
                <a:gd name="T49" fmla="*/ 78 h 187"/>
                <a:gd name="T50" fmla="*/ 856 w 1159"/>
                <a:gd name="T51" fmla="*/ 48 h 187"/>
                <a:gd name="T52" fmla="*/ 956 w 1159"/>
                <a:gd name="T53" fmla="*/ 11 h 187"/>
                <a:gd name="T54" fmla="*/ 814 w 1159"/>
                <a:gd name="T55" fmla="*/ 183 h 187"/>
                <a:gd name="T56" fmla="*/ 960 w 1159"/>
                <a:gd name="T57" fmla="*/ 147 h 187"/>
                <a:gd name="T58" fmla="*/ 856 w 1159"/>
                <a:gd name="T59" fmla="*/ 111 h 187"/>
                <a:gd name="T60" fmla="*/ 1112 w 1159"/>
                <a:gd name="T61" fmla="*/ 183 h 187"/>
                <a:gd name="T62" fmla="*/ 1042 w 1159"/>
                <a:gd name="T63" fmla="*/ 119 h 187"/>
                <a:gd name="T64" fmla="*/ 1000 w 1159"/>
                <a:gd name="T65" fmla="*/ 183 h 187"/>
                <a:gd name="T66" fmla="*/ 1102 w 1159"/>
                <a:gd name="T67" fmla="*/ 11 h 187"/>
                <a:gd name="T68" fmla="*/ 1120 w 1159"/>
                <a:gd name="T69" fmla="*/ 114 h 187"/>
                <a:gd name="T70" fmla="*/ 1112 w 1159"/>
                <a:gd name="T71" fmla="*/ 67 h 187"/>
                <a:gd name="T72" fmla="*/ 1042 w 1159"/>
                <a:gd name="T73" fmla="*/ 47 h 187"/>
                <a:gd name="T74" fmla="*/ 1091 w 1159"/>
                <a:gd name="T75" fmla="*/ 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59" h="187">
                  <a:moveTo>
                    <a:pt x="96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8" y="164"/>
                    <a:pt x="114" y="187"/>
                    <a:pt x="69" y="187"/>
                  </a:cubicBezTo>
                  <a:cubicBezTo>
                    <a:pt x="26" y="187"/>
                    <a:pt x="0" y="165"/>
                    <a:pt x="0" y="127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123"/>
                    <a:pt x="42" y="123"/>
                    <a:pt x="42" y="123"/>
                  </a:cubicBezTo>
                  <a:cubicBezTo>
                    <a:pt x="42" y="139"/>
                    <a:pt x="52" y="148"/>
                    <a:pt x="69" y="148"/>
                  </a:cubicBezTo>
                  <a:cubicBezTo>
                    <a:pt x="86" y="148"/>
                    <a:pt x="96" y="139"/>
                    <a:pt x="96" y="123"/>
                  </a:cubicBezTo>
                  <a:lnTo>
                    <a:pt x="96" y="0"/>
                  </a:lnTo>
                  <a:close/>
                  <a:moveTo>
                    <a:pt x="362" y="97"/>
                  </a:moveTo>
                  <a:cubicBezTo>
                    <a:pt x="362" y="151"/>
                    <a:pt x="324" y="186"/>
                    <a:pt x="269" y="186"/>
                  </a:cubicBezTo>
                  <a:cubicBezTo>
                    <a:pt x="214" y="186"/>
                    <a:pt x="177" y="150"/>
                    <a:pt x="177" y="97"/>
                  </a:cubicBezTo>
                  <a:cubicBezTo>
                    <a:pt x="177" y="44"/>
                    <a:pt x="214" y="8"/>
                    <a:pt x="269" y="8"/>
                  </a:cubicBezTo>
                  <a:cubicBezTo>
                    <a:pt x="325" y="8"/>
                    <a:pt x="362" y="44"/>
                    <a:pt x="362" y="97"/>
                  </a:cubicBezTo>
                  <a:close/>
                  <a:moveTo>
                    <a:pt x="317" y="97"/>
                  </a:moveTo>
                  <a:cubicBezTo>
                    <a:pt x="317" y="67"/>
                    <a:pt x="298" y="48"/>
                    <a:pt x="270" y="48"/>
                  </a:cubicBezTo>
                  <a:cubicBezTo>
                    <a:pt x="241" y="48"/>
                    <a:pt x="221" y="67"/>
                    <a:pt x="221" y="97"/>
                  </a:cubicBezTo>
                  <a:cubicBezTo>
                    <a:pt x="221" y="127"/>
                    <a:pt x="241" y="147"/>
                    <a:pt x="269" y="147"/>
                  </a:cubicBezTo>
                  <a:cubicBezTo>
                    <a:pt x="298" y="147"/>
                    <a:pt x="317" y="127"/>
                    <a:pt x="317" y="97"/>
                  </a:cubicBezTo>
                  <a:close/>
                  <a:moveTo>
                    <a:pt x="526" y="130"/>
                  </a:moveTo>
                  <a:cubicBezTo>
                    <a:pt x="524" y="130"/>
                    <a:pt x="524" y="130"/>
                    <a:pt x="524" y="130"/>
                  </a:cubicBezTo>
                  <a:cubicBezTo>
                    <a:pt x="459" y="11"/>
                    <a:pt x="459" y="11"/>
                    <a:pt x="459" y="11"/>
                  </a:cubicBezTo>
                  <a:cubicBezTo>
                    <a:pt x="401" y="11"/>
                    <a:pt x="401" y="11"/>
                    <a:pt x="401" y="11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43" y="183"/>
                    <a:pt x="443" y="183"/>
                    <a:pt x="443" y="183"/>
                  </a:cubicBezTo>
                  <a:cubicBezTo>
                    <a:pt x="443" y="67"/>
                    <a:pt x="443" y="67"/>
                    <a:pt x="443" y="67"/>
                  </a:cubicBezTo>
                  <a:cubicBezTo>
                    <a:pt x="445" y="67"/>
                    <a:pt x="445" y="67"/>
                    <a:pt x="445" y="67"/>
                  </a:cubicBezTo>
                  <a:cubicBezTo>
                    <a:pt x="510" y="183"/>
                    <a:pt x="510" y="183"/>
                    <a:pt x="510" y="183"/>
                  </a:cubicBezTo>
                  <a:cubicBezTo>
                    <a:pt x="568" y="183"/>
                    <a:pt x="568" y="183"/>
                    <a:pt x="568" y="183"/>
                  </a:cubicBezTo>
                  <a:cubicBezTo>
                    <a:pt x="568" y="11"/>
                    <a:pt x="568" y="11"/>
                    <a:pt x="568" y="11"/>
                  </a:cubicBezTo>
                  <a:cubicBezTo>
                    <a:pt x="526" y="11"/>
                    <a:pt x="526" y="11"/>
                    <a:pt x="526" y="11"/>
                  </a:cubicBezTo>
                  <a:lnTo>
                    <a:pt x="526" y="130"/>
                  </a:lnTo>
                  <a:close/>
                  <a:moveTo>
                    <a:pt x="784" y="11"/>
                  </a:moveTo>
                  <a:cubicBezTo>
                    <a:pt x="733" y="11"/>
                    <a:pt x="733" y="11"/>
                    <a:pt x="733" y="11"/>
                  </a:cubicBezTo>
                  <a:cubicBezTo>
                    <a:pt x="659" y="90"/>
                    <a:pt x="659" y="90"/>
                    <a:pt x="659" y="90"/>
                  </a:cubicBezTo>
                  <a:cubicBezTo>
                    <a:pt x="659" y="11"/>
                    <a:pt x="659" y="11"/>
                    <a:pt x="659" y="11"/>
                  </a:cubicBezTo>
                  <a:cubicBezTo>
                    <a:pt x="617" y="11"/>
                    <a:pt x="617" y="11"/>
                    <a:pt x="617" y="11"/>
                  </a:cubicBezTo>
                  <a:cubicBezTo>
                    <a:pt x="617" y="183"/>
                    <a:pt x="617" y="183"/>
                    <a:pt x="617" y="183"/>
                  </a:cubicBezTo>
                  <a:cubicBezTo>
                    <a:pt x="659" y="183"/>
                    <a:pt x="659" y="183"/>
                    <a:pt x="659" y="183"/>
                  </a:cubicBezTo>
                  <a:cubicBezTo>
                    <a:pt x="659" y="136"/>
                    <a:pt x="659" y="136"/>
                    <a:pt x="659" y="136"/>
                  </a:cubicBezTo>
                  <a:cubicBezTo>
                    <a:pt x="685" y="107"/>
                    <a:pt x="685" y="107"/>
                    <a:pt x="685" y="107"/>
                  </a:cubicBezTo>
                  <a:cubicBezTo>
                    <a:pt x="736" y="183"/>
                    <a:pt x="736" y="183"/>
                    <a:pt x="736" y="183"/>
                  </a:cubicBezTo>
                  <a:cubicBezTo>
                    <a:pt x="786" y="183"/>
                    <a:pt x="786" y="183"/>
                    <a:pt x="786" y="183"/>
                  </a:cubicBezTo>
                  <a:cubicBezTo>
                    <a:pt x="720" y="81"/>
                    <a:pt x="720" y="81"/>
                    <a:pt x="720" y="81"/>
                  </a:cubicBezTo>
                  <a:lnTo>
                    <a:pt x="784" y="11"/>
                  </a:lnTo>
                  <a:close/>
                  <a:moveTo>
                    <a:pt x="856" y="111"/>
                  </a:moveTo>
                  <a:cubicBezTo>
                    <a:pt x="929" y="111"/>
                    <a:pt x="929" y="111"/>
                    <a:pt x="929" y="111"/>
                  </a:cubicBezTo>
                  <a:cubicBezTo>
                    <a:pt x="929" y="78"/>
                    <a:pt x="929" y="78"/>
                    <a:pt x="929" y="78"/>
                  </a:cubicBezTo>
                  <a:cubicBezTo>
                    <a:pt x="856" y="78"/>
                    <a:pt x="856" y="78"/>
                    <a:pt x="856" y="78"/>
                  </a:cubicBezTo>
                  <a:cubicBezTo>
                    <a:pt x="856" y="48"/>
                    <a:pt x="856" y="48"/>
                    <a:pt x="856" y="48"/>
                  </a:cubicBezTo>
                  <a:cubicBezTo>
                    <a:pt x="956" y="48"/>
                    <a:pt x="956" y="48"/>
                    <a:pt x="956" y="48"/>
                  </a:cubicBezTo>
                  <a:cubicBezTo>
                    <a:pt x="956" y="11"/>
                    <a:pt x="956" y="11"/>
                    <a:pt x="956" y="11"/>
                  </a:cubicBezTo>
                  <a:cubicBezTo>
                    <a:pt x="814" y="11"/>
                    <a:pt x="814" y="11"/>
                    <a:pt x="814" y="11"/>
                  </a:cubicBezTo>
                  <a:cubicBezTo>
                    <a:pt x="814" y="183"/>
                    <a:pt x="814" y="183"/>
                    <a:pt x="814" y="183"/>
                  </a:cubicBezTo>
                  <a:cubicBezTo>
                    <a:pt x="960" y="183"/>
                    <a:pt x="960" y="183"/>
                    <a:pt x="960" y="183"/>
                  </a:cubicBezTo>
                  <a:cubicBezTo>
                    <a:pt x="960" y="147"/>
                    <a:pt x="960" y="147"/>
                    <a:pt x="960" y="147"/>
                  </a:cubicBezTo>
                  <a:cubicBezTo>
                    <a:pt x="856" y="147"/>
                    <a:pt x="856" y="147"/>
                    <a:pt x="856" y="147"/>
                  </a:cubicBezTo>
                  <a:lnTo>
                    <a:pt x="856" y="111"/>
                  </a:lnTo>
                  <a:close/>
                  <a:moveTo>
                    <a:pt x="1159" y="183"/>
                  </a:moveTo>
                  <a:cubicBezTo>
                    <a:pt x="1112" y="183"/>
                    <a:pt x="1112" y="183"/>
                    <a:pt x="1112" y="183"/>
                  </a:cubicBezTo>
                  <a:cubicBezTo>
                    <a:pt x="1075" y="119"/>
                    <a:pt x="1075" y="119"/>
                    <a:pt x="1075" y="119"/>
                  </a:cubicBezTo>
                  <a:cubicBezTo>
                    <a:pt x="1042" y="119"/>
                    <a:pt x="1042" y="119"/>
                    <a:pt x="1042" y="119"/>
                  </a:cubicBezTo>
                  <a:cubicBezTo>
                    <a:pt x="1042" y="183"/>
                    <a:pt x="1042" y="183"/>
                    <a:pt x="1042" y="183"/>
                  </a:cubicBezTo>
                  <a:cubicBezTo>
                    <a:pt x="1000" y="183"/>
                    <a:pt x="1000" y="183"/>
                    <a:pt x="1000" y="183"/>
                  </a:cubicBezTo>
                  <a:cubicBezTo>
                    <a:pt x="1000" y="11"/>
                    <a:pt x="1000" y="11"/>
                    <a:pt x="1000" y="11"/>
                  </a:cubicBezTo>
                  <a:cubicBezTo>
                    <a:pt x="1102" y="11"/>
                    <a:pt x="1102" y="11"/>
                    <a:pt x="1102" y="11"/>
                  </a:cubicBezTo>
                  <a:cubicBezTo>
                    <a:pt x="1135" y="11"/>
                    <a:pt x="1157" y="31"/>
                    <a:pt x="1157" y="64"/>
                  </a:cubicBezTo>
                  <a:cubicBezTo>
                    <a:pt x="1157" y="89"/>
                    <a:pt x="1142" y="108"/>
                    <a:pt x="1120" y="114"/>
                  </a:cubicBezTo>
                  <a:lnTo>
                    <a:pt x="1159" y="183"/>
                  </a:lnTo>
                  <a:close/>
                  <a:moveTo>
                    <a:pt x="1112" y="67"/>
                  </a:moveTo>
                  <a:cubicBezTo>
                    <a:pt x="1112" y="55"/>
                    <a:pt x="1104" y="47"/>
                    <a:pt x="1091" y="47"/>
                  </a:cubicBezTo>
                  <a:cubicBezTo>
                    <a:pt x="1042" y="47"/>
                    <a:pt x="1042" y="47"/>
                    <a:pt x="1042" y="47"/>
                  </a:cubicBezTo>
                  <a:cubicBezTo>
                    <a:pt x="1042" y="86"/>
                    <a:pt x="1042" y="86"/>
                    <a:pt x="1042" y="86"/>
                  </a:cubicBezTo>
                  <a:cubicBezTo>
                    <a:pt x="1091" y="86"/>
                    <a:pt x="1091" y="86"/>
                    <a:pt x="1091" y="86"/>
                  </a:cubicBezTo>
                  <a:cubicBezTo>
                    <a:pt x="1105" y="86"/>
                    <a:pt x="1112" y="78"/>
                    <a:pt x="1112" y="67"/>
                  </a:cubicBez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E1B54A79-1888-4248-BC9C-DB1B9C2B4C17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6381" y="315"/>
              <a:ext cx="75" cy="27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" name="Titel 4"/>
          <p:cNvSpPr>
            <a:spLocks noGrp="1" noSelect="1"/>
          </p:cNvSpPr>
          <p:nvPr>
            <p:ph type="title" hasCustomPrompt="1"/>
          </p:nvPr>
        </p:nvSpPr>
        <p:spPr>
          <a:xfrm>
            <a:off x="1793046" y="2740928"/>
            <a:ext cx="9000000" cy="1398313"/>
          </a:xfrm>
        </p:spPr>
        <p:txBody>
          <a:bodyPr/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793160" y="4700715"/>
            <a:ext cx="9000000" cy="1032541"/>
          </a:xfrm>
        </p:spPr>
        <p:txBody>
          <a:bodyPr/>
          <a:lstStyle>
            <a:lvl1pPr marL="0" indent="0" algn="l">
              <a:buNone/>
              <a:defRPr sz="1900" spc="20" baseline="0">
                <a:solidFill>
                  <a:schemeClr val="tx1"/>
                </a:solidFill>
                <a:latin typeface="+mj-lt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10" name="Auteur (JU-Free)"/>
          <p:cNvSpPr>
            <a:spLocks noGrp="1"/>
          </p:cNvSpPr>
          <p:nvPr>
            <p:ph type="body" sz="quarter" idx="10" hasCustomPrompt="1"/>
          </p:nvPr>
        </p:nvSpPr>
        <p:spPr>
          <a:xfrm>
            <a:off x="1793160" y="1555200"/>
            <a:ext cx="8999538" cy="6111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500" b="0" spc="20" baseline="0">
                <a:solidFill>
                  <a:schemeClr val="bg1"/>
                </a:solidFill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nl-NL"/>
              <a:t>[Naam auteur]</a:t>
            </a:r>
          </a:p>
          <a:p>
            <a:pPr lvl="0"/>
            <a:r>
              <a:rPr lang="nl-NL"/>
              <a:t>JU-LEVEL1=</a:t>
            </a:r>
          </a:p>
        </p:txBody>
      </p:sp>
      <p:sp>
        <p:nvSpPr>
          <p:cNvPr id="28" name="Plaats, datum (JU-Free)">
            <a:extLst>
              <a:ext uri="{FF2B5EF4-FFF2-40B4-BE49-F238E27FC236}">
                <a16:creationId xmlns:a16="http://schemas.microsoft.com/office/drawing/2014/main" id="{39E5488A-871B-492D-8CCF-8D6F92FE47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1173" y="6426379"/>
            <a:ext cx="3243500" cy="225425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200" b="0" spc="20" baseline="0">
                <a:solidFill>
                  <a:schemeClr val="tx1"/>
                </a:solidFill>
              </a:defRPr>
            </a:lvl1pPr>
            <a:lvl2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2pPr>
            <a:lvl3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3pPr>
            <a:lvl4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4pPr>
            <a:lvl5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5pPr>
            <a:lvl6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6pPr>
            <a:lvl7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7pPr>
            <a:lvl8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8pPr>
            <a:lvl9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nl-NL" noProof="0"/>
              <a:t>[Plaats, datum]</a:t>
            </a:r>
          </a:p>
          <a:p>
            <a:pPr lvl="0"/>
            <a:r>
              <a:rPr lang="nl-NL" noProof="0"/>
              <a:t>JU-LEVEL1=</a:t>
            </a:r>
          </a:p>
        </p:txBody>
      </p:sp>
    </p:spTree>
    <p:extLst>
      <p:ext uri="{BB962C8B-B14F-4D97-AF65-F5344CB8AC3E}">
        <p14:creationId xmlns:p14="http://schemas.microsoft.com/office/powerpoint/2010/main" val="83525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>
          <a:xfrm>
            <a:off x="1800000" y="908720"/>
            <a:ext cx="9630000" cy="488651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</p:spTree>
    <p:extLst>
      <p:ext uri="{BB962C8B-B14F-4D97-AF65-F5344CB8AC3E}">
        <p14:creationId xmlns:p14="http://schemas.microsoft.com/office/powerpoint/2010/main" val="370480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 noSelect="1"/>
          </p:cNvSpPr>
          <p:nvPr>
            <p:ph type="body" sz="quarter" idx="10" hasCustomPrompt="1"/>
          </p:nvPr>
        </p:nvSpPr>
        <p:spPr>
          <a:xfrm>
            <a:off x="1800000" y="910035"/>
            <a:ext cx="4620036" cy="4885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</a:p>
        </p:txBody>
      </p:sp>
      <p:sp>
        <p:nvSpPr>
          <p:cNvPr id="7" name="Rechthoek 6"/>
          <p:cNvSpPr>
            <a:spLocks noSelect="1"/>
          </p:cNvSpPr>
          <p:nvPr userDrawn="1"/>
        </p:nvSpPr>
        <p:spPr>
          <a:xfrm>
            <a:off x="6852084" y="1063032"/>
            <a:ext cx="4572000" cy="3178800"/>
          </a:xfrm>
          <a:prstGeom prst="rect">
            <a:avLst/>
          </a:prstGeom>
          <a:solidFill>
            <a:srgbClr val="C4904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afbeelding 8"/>
          <p:cNvSpPr>
            <a:spLocks noGrp="1" noSelect="1"/>
          </p:cNvSpPr>
          <p:nvPr>
            <p:ph type="pic" sz="quarter" idx="11" hasCustomPrompt="1"/>
          </p:nvPr>
        </p:nvSpPr>
        <p:spPr>
          <a:xfrm>
            <a:off x="6853625" y="1062000"/>
            <a:ext cx="4572000" cy="30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9006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L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800000" y="2016000"/>
            <a:ext cx="4680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Tijdelijke aanduiding voor inhoud R 10"/>
          <p:cNvSpPr>
            <a:spLocks noGrp="1" noSelect="1"/>
          </p:cNvSpPr>
          <p:nvPr>
            <p:ph sz="quarter" idx="14" hasCustomPrompt="1"/>
          </p:nvPr>
        </p:nvSpPr>
        <p:spPr bwMode="gray">
          <a:xfrm>
            <a:off x="6751943" y="2016000"/>
            <a:ext cx="4680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D77217-5FF3-4A2F-8A4E-224932567B3C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[Titel]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F74B42C-C7DE-48DE-90DC-A01D0F4F9B86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[Titel]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3823B92D-105F-4C43-AD88-4CA6050C9EC7}"/>
              </a:ext>
            </a:extLst>
          </p:cNvPr>
          <p:cNvGrpSpPr>
            <a:grpSpLocks noSelect="1" noChangeAspect="1"/>
          </p:cNvGrpSpPr>
          <p:nvPr userDrawn="1"/>
        </p:nvGrpSpPr>
        <p:grpSpPr bwMode="auto">
          <a:xfrm>
            <a:off x="725488" y="0"/>
            <a:ext cx="10704513" cy="6858000"/>
            <a:chOff x="457" y="0"/>
            <a:chExt cx="6743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121A722-AD29-4AA3-AC88-1CC6163B2B13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896" y="3969"/>
              <a:ext cx="288" cy="53"/>
            </a:xfrm>
            <a:custGeom>
              <a:avLst/>
              <a:gdLst>
                <a:gd name="T0" fmla="*/ 9 w 400"/>
                <a:gd name="T1" fmla="*/ 4 h 73"/>
                <a:gd name="T2" fmla="*/ 0 w 400"/>
                <a:gd name="T3" fmla="*/ 72 h 73"/>
                <a:gd name="T4" fmla="*/ 52 w 400"/>
                <a:gd name="T5" fmla="*/ 21 h 73"/>
                <a:gd name="T6" fmla="*/ 35 w 400"/>
                <a:gd name="T7" fmla="*/ 31 h 73"/>
                <a:gd name="T8" fmla="*/ 26 w 400"/>
                <a:gd name="T9" fmla="*/ 22 h 73"/>
                <a:gd name="T10" fmla="*/ 35 w 400"/>
                <a:gd name="T11" fmla="*/ 72 h 73"/>
                <a:gd name="T12" fmla="*/ 49 w 400"/>
                <a:gd name="T13" fmla="*/ 29 h 73"/>
                <a:gd name="T14" fmla="*/ 60 w 400"/>
                <a:gd name="T15" fmla="*/ 72 h 73"/>
                <a:gd name="T16" fmla="*/ 69 w 400"/>
                <a:gd name="T17" fmla="*/ 39 h 73"/>
                <a:gd name="T18" fmla="*/ 108 w 400"/>
                <a:gd name="T19" fmla="*/ 44 h 73"/>
                <a:gd name="T20" fmla="*/ 91 w 400"/>
                <a:gd name="T21" fmla="*/ 35 h 73"/>
                <a:gd name="T22" fmla="*/ 110 w 400"/>
                <a:gd name="T23" fmla="*/ 37 h 73"/>
                <a:gd name="T24" fmla="*/ 100 w 400"/>
                <a:gd name="T25" fmla="*/ 21 h 73"/>
                <a:gd name="T26" fmla="*/ 95 w 400"/>
                <a:gd name="T27" fmla="*/ 49 h 73"/>
                <a:gd name="T28" fmla="*/ 111 w 400"/>
                <a:gd name="T29" fmla="*/ 58 h 73"/>
                <a:gd name="T30" fmla="*/ 90 w 400"/>
                <a:gd name="T31" fmla="*/ 56 h 73"/>
                <a:gd name="T32" fmla="*/ 100 w 400"/>
                <a:gd name="T33" fmla="*/ 73 h 73"/>
                <a:gd name="T34" fmla="*/ 108 w 400"/>
                <a:gd name="T35" fmla="*/ 44 h 73"/>
                <a:gd name="T36" fmla="*/ 188 w 400"/>
                <a:gd name="T37" fmla="*/ 15 h 73"/>
                <a:gd name="T38" fmla="*/ 179 w 400"/>
                <a:gd name="T39" fmla="*/ 0 h 73"/>
                <a:gd name="T40" fmla="*/ 150 w 400"/>
                <a:gd name="T41" fmla="*/ 0 h 73"/>
                <a:gd name="T42" fmla="*/ 141 w 400"/>
                <a:gd name="T43" fmla="*/ 22 h 73"/>
                <a:gd name="T44" fmla="*/ 127 w 400"/>
                <a:gd name="T45" fmla="*/ 30 h 73"/>
                <a:gd name="T46" fmla="*/ 141 w 400"/>
                <a:gd name="T47" fmla="*/ 59 h 73"/>
                <a:gd name="T48" fmla="*/ 167 w 400"/>
                <a:gd name="T49" fmla="*/ 71 h 73"/>
                <a:gd name="T50" fmla="*/ 158 w 400"/>
                <a:gd name="T51" fmla="*/ 65 h 73"/>
                <a:gd name="T52" fmla="*/ 150 w 400"/>
                <a:gd name="T53" fmla="*/ 30 h 73"/>
                <a:gd name="T54" fmla="*/ 179 w 400"/>
                <a:gd name="T55" fmla="*/ 72 h 73"/>
                <a:gd name="T56" fmla="*/ 188 w 400"/>
                <a:gd name="T57" fmla="*/ 22 h 73"/>
                <a:gd name="T58" fmla="*/ 150 w 400"/>
                <a:gd name="T59" fmla="*/ 0 h 73"/>
                <a:gd name="T60" fmla="*/ 211 w 400"/>
                <a:gd name="T61" fmla="*/ 0 h 73"/>
                <a:gd name="T62" fmla="*/ 198 w 400"/>
                <a:gd name="T63" fmla="*/ 22 h 73"/>
                <a:gd name="T64" fmla="*/ 211 w 400"/>
                <a:gd name="T65" fmla="*/ 30 h 73"/>
                <a:gd name="T66" fmla="*/ 228 w 400"/>
                <a:gd name="T67" fmla="*/ 73 h 73"/>
                <a:gd name="T68" fmla="*/ 237 w 400"/>
                <a:gd name="T69" fmla="*/ 63 h 73"/>
                <a:gd name="T70" fmla="*/ 220 w 400"/>
                <a:gd name="T71" fmla="*/ 63 h 73"/>
                <a:gd name="T72" fmla="*/ 239 w 400"/>
                <a:gd name="T73" fmla="*/ 30 h 73"/>
                <a:gd name="T74" fmla="*/ 220 w 400"/>
                <a:gd name="T75" fmla="*/ 22 h 73"/>
                <a:gd name="T76" fmla="*/ 282 w 400"/>
                <a:gd name="T77" fmla="*/ 53 h 73"/>
                <a:gd name="T78" fmla="*/ 258 w 400"/>
                <a:gd name="T79" fmla="*/ 53 h 73"/>
                <a:gd name="T80" fmla="*/ 249 w 400"/>
                <a:gd name="T81" fmla="*/ 22 h 73"/>
                <a:gd name="T82" fmla="*/ 266 w 400"/>
                <a:gd name="T83" fmla="*/ 73 h 73"/>
                <a:gd name="T84" fmla="*/ 282 w 400"/>
                <a:gd name="T85" fmla="*/ 63 h 73"/>
                <a:gd name="T86" fmla="*/ 292 w 400"/>
                <a:gd name="T87" fmla="*/ 72 h 73"/>
                <a:gd name="T88" fmla="*/ 282 w 400"/>
                <a:gd name="T89" fmla="*/ 22 h 73"/>
                <a:gd name="T90" fmla="*/ 340 w 400"/>
                <a:gd name="T91" fmla="*/ 53 h 73"/>
                <a:gd name="T92" fmla="*/ 316 w 400"/>
                <a:gd name="T93" fmla="*/ 53 h 73"/>
                <a:gd name="T94" fmla="*/ 307 w 400"/>
                <a:gd name="T95" fmla="*/ 22 h 73"/>
                <a:gd name="T96" fmla="*/ 323 w 400"/>
                <a:gd name="T97" fmla="*/ 73 h 73"/>
                <a:gd name="T98" fmla="*/ 340 w 400"/>
                <a:gd name="T99" fmla="*/ 63 h 73"/>
                <a:gd name="T100" fmla="*/ 349 w 400"/>
                <a:gd name="T101" fmla="*/ 72 h 73"/>
                <a:gd name="T102" fmla="*/ 340 w 400"/>
                <a:gd name="T103" fmla="*/ 22 h 73"/>
                <a:gd name="T104" fmla="*/ 400 w 400"/>
                <a:gd name="T105" fmla="*/ 30 h 73"/>
                <a:gd name="T106" fmla="*/ 381 w 400"/>
                <a:gd name="T107" fmla="*/ 22 h 73"/>
                <a:gd name="T108" fmla="*/ 372 w 400"/>
                <a:gd name="T109" fmla="*/ 0 h 73"/>
                <a:gd name="T110" fmla="*/ 359 w 400"/>
                <a:gd name="T111" fmla="*/ 22 h 73"/>
                <a:gd name="T112" fmla="*/ 372 w 400"/>
                <a:gd name="T113" fmla="*/ 30 h 73"/>
                <a:gd name="T114" fmla="*/ 388 w 400"/>
                <a:gd name="T115" fmla="*/ 73 h 73"/>
                <a:gd name="T116" fmla="*/ 398 w 400"/>
                <a:gd name="T117" fmla="*/ 63 h 73"/>
                <a:gd name="T118" fmla="*/ 381 w 400"/>
                <a:gd name="T119" fmla="*/ 63 h 73"/>
                <a:gd name="T120" fmla="*/ 400 w 400"/>
                <a:gd name="T121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73">
                  <a:moveTo>
                    <a:pt x="0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4"/>
                  </a:lnTo>
                  <a:close/>
                  <a:moveTo>
                    <a:pt x="52" y="21"/>
                  </a:moveTo>
                  <a:cubicBezTo>
                    <a:pt x="45" y="21"/>
                    <a:pt x="38" y="25"/>
                    <a:pt x="36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7" y="34"/>
                    <a:pt x="43" y="29"/>
                    <a:pt x="49" y="29"/>
                  </a:cubicBezTo>
                  <a:cubicBezTo>
                    <a:pt x="56" y="29"/>
                    <a:pt x="60" y="34"/>
                    <a:pt x="60" y="4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28"/>
                    <a:pt x="62" y="21"/>
                    <a:pt x="52" y="21"/>
                  </a:cubicBezTo>
                  <a:close/>
                  <a:moveTo>
                    <a:pt x="108" y="44"/>
                  </a:moveTo>
                  <a:cubicBezTo>
                    <a:pt x="98" y="42"/>
                    <a:pt x="98" y="42"/>
                    <a:pt x="98" y="42"/>
                  </a:cubicBezTo>
                  <a:cubicBezTo>
                    <a:pt x="94" y="41"/>
                    <a:pt x="91" y="40"/>
                    <a:pt x="91" y="35"/>
                  </a:cubicBezTo>
                  <a:cubicBezTo>
                    <a:pt x="91" y="31"/>
                    <a:pt x="94" y="28"/>
                    <a:pt x="100" y="28"/>
                  </a:cubicBezTo>
                  <a:cubicBezTo>
                    <a:pt x="106" y="28"/>
                    <a:pt x="110" y="32"/>
                    <a:pt x="110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28"/>
                    <a:pt x="113" y="21"/>
                    <a:pt x="100" y="21"/>
                  </a:cubicBezTo>
                  <a:cubicBezTo>
                    <a:pt x="90" y="21"/>
                    <a:pt x="81" y="26"/>
                    <a:pt x="81" y="36"/>
                  </a:cubicBezTo>
                  <a:cubicBezTo>
                    <a:pt x="81" y="43"/>
                    <a:pt x="86" y="48"/>
                    <a:pt x="95" y="49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08" y="52"/>
                    <a:pt x="111" y="54"/>
                    <a:pt x="111" y="58"/>
                  </a:cubicBezTo>
                  <a:cubicBezTo>
                    <a:pt x="111" y="63"/>
                    <a:pt x="108" y="66"/>
                    <a:pt x="101" y="66"/>
                  </a:cubicBezTo>
                  <a:cubicBezTo>
                    <a:pt x="94" y="66"/>
                    <a:pt x="90" y="62"/>
                    <a:pt x="90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67"/>
                    <a:pt x="89" y="73"/>
                    <a:pt x="100" y="73"/>
                  </a:cubicBezTo>
                  <a:cubicBezTo>
                    <a:pt x="112" y="73"/>
                    <a:pt x="120" y="67"/>
                    <a:pt x="120" y="57"/>
                  </a:cubicBezTo>
                  <a:cubicBezTo>
                    <a:pt x="120" y="50"/>
                    <a:pt x="117" y="45"/>
                    <a:pt x="108" y="44"/>
                  </a:cubicBezTo>
                  <a:close/>
                  <a:moveTo>
                    <a:pt x="179" y="15"/>
                  </a:moveTo>
                  <a:cubicBezTo>
                    <a:pt x="188" y="15"/>
                    <a:pt x="188" y="15"/>
                    <a:pt x="188" y="15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79" y="0"/>
                    <a:pt x="179" y="0"/>
                    <a:pt x="179" y="0"/>
                  </a:cubicBezTo>
                  <a:lnTo>
                    <a:pt x="179" y="15"/>
                  </a:lnTo>
                  <a:close/>
                  <a:moveTo>
                    <a:pt x="150" y="0"/>
                  </a:moveTo>
                  <a:cubicBezTo>
                    <a:pt x="141" y="0"/>
                    <a:pt x="141" y="0"/>
                    <a:pt x="141" y="0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7" y="30"/>
                    <a:pt x="127" y="30"/>
                    <a:pt x="127" y="30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41" y="67"/>
                    <a:pt x="146" y="73"/>
                    <a:pt x="157" y="73"/>
                  </a:cubicBezTo>
                  <a:cubicBezTo>
                    <a:pt x="161" y="73"/>
                    <a:pt x="165" y="72"/>
                    <a:pt x="167" y="71"/>
                  </a:cubicBezTo>
                  <a:cubicBezTo>
                    <a:pt x="167" y="63"/>
                    <a:pt x="167" y="63"/>
                    <a:pt x="167" y="63"/>
                  </a:cubicBezTo>
                  <a:cubicBezTo>
                    <a:pt x="165" y="64"/>
                    <a:pt x="161" y="65"/>
                    <a:pt x="158" y="65"/>
                  </a:cubicBezTo>
                  <a:cubicBezTo>
                    <a:pt x="155" y="65"/>
                    <a:pt x="151" y="64"/>
                    <a:pt x="150" y="63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8" y="72"/>
                    <a:pt x="188" y="72"/>
                    <a:pt x="188" y="7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50" y="22"/>
                    <a:pt x="150" y="22"/>
                    <a:pt x="150" y="22"/>
                  </a:cubicBezTo>
                  <a:lnTo>
                    <a:pt x="150" y="0"/>
                  </a:lnTo>
                  <a:close/>
                  <a:moveTo>
                    <a:pt x="220" y="0"/>
                  </a:moveTo>
                  <a:cubicBezTo>
                    <a:pt x="211" y="0"/>
                    <a:pt x="211" y="0"/>
                    <a:pt x="211" y="0"/>
                  </a:cubicBezTo>
                  <a:cubicBezTo>
                    <a:pt x="211" y="22"/>
                    <a:pt x="211" y="22"/>
                    <a:pt x="211" y="22"/>
                  </a:cubicBezTo>
                  <a:cubicBezTo>
                    <a:pt x="198" y="22"/>
                    <a:pt x="198" y="22"/>
                    <a:pt x="198" y="22"/>
                  </a:cubicBezTo>
                  <a:cubicBezTo>
                    <a:pt x="198" y="30"/>
                    <a:pt x="198" y="30"/>
                    <a:pt x="198" y="30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11" y="59"/>
                    <a:pt x="211" y="59"/>
                    <a:pt x="211" y="59"/>
                  </a:cubicBezTo>
                  <a:cubicBezTo>
                    <a:pt x="211" y="67"/>
                    <a:pt x="216" y="73"/>
                    <a:pt x="228" y="73"/>
                  </a:cubicBezTo>
                  <a:cubicBezTo>
                    <a:pt x="232" y="73"/>
                    <a:pt x="235" y="72"/>
                    <a:pt x="237" y="71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5" y="64"/>
                    <a:pt x="232" y="65"/>
                    <a:pt x="229" y="65"/>
                  </a:cubicBezTo>
                  <a:cubicBezTo>
                    <a:pt x="225" y="65"/>
                    <a:pt x="222" y="64"/>
                    <a:pt x="220" y="63"/>
                  </a:cubicBezTo>
                  <a:cubicBezTo>
                    <a:pt x="220" y="30"/>
                    <a:pt x="220" y="30"/>
                    <a:pt x="220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2"/>
                    <a:pt x="239" y="22"/>
                    <a:pt x="239" y="22"/>
                  </a:cubicBezTo>
                  <a:cubicBezTo>
                    <a:pt x="220" y="22"/>
                    <a:pt x="220" y="22"/>
                    <a:pt x="220" y="22"/>
                  </a:cubicBezTo>
                  <a:lnTo>
                    <a:pt x="220" y="0"/>
                  </a:lnTo>
                  <a:close/>
                  <a:moveTo>
                    <a:pt x="282" y="53"/>
                  </a:moveTo>
                  <a:cubicBezTo>
                    <a:pt x="280" y="60"/>
                    <a:pt x="275" y="65"/>
                    <a:pt x="268" y="65"/>
                  </a:cubicBezTo>
                  <a:cubicBezTo>
                    <a:pt x="262" y="65"/>
                    <a:pt x="258" y="61"/>
                    <a:pt x="258" y="53"/>
                  </a:cubicBezTo>
                  <a:cubicBezTo>
                    <a:pt x="258" y="22"/>
                    <a:pt x="258" y="22"/>
                    <a:pt x="258" y="22"/>
                  </a:cubicBezTo>
                  <a:cubicBezTo>
                    <a:pt x="249" y="22"/>
                    <a:pt x="249" y="22"/>
                    <a:pt x="249" y="22"/>
                  </a:cubicBezTo>
                  <a:cubicBezTo>
                    <a:pt x="249" y="55"/>
                    <a:pt x="249" y="55"/>
                    <a:pt x="249" y="55"/>
                  </a:cubicBezTo>
                  <a:cubicBezTo>
                    <a:pt x="249" y="66"/>
                    <a:pt x="256" y="73"/>
                    <a:pt x="266" y="73"/>
                  </a:cubicBezTo>
                  <a:cubicBezTo>
                    <a:pt x="273" y="73"/>
                    <a:pt x="279" y="69"/>
                    <a:pt x="282" y="63"/>
                  </a:cubicBezTo>
                  <a:cubicBezTo>
                    <a:pt x="282" y="63"/>
                    <a:pt x="282" y="63"/>
                    <a:pt x="282" y="63"/>
                  </a:cubicBezTo>
                  <a:cubicBezTo>
                    <a:pt x="282" y="72"/>
                    <a:pt x="282" y="72"/>
                    <a:pt x="282" y="72"/>
                  </a:cubicBezTo>
                  <a:cubicBezTo>
                    <a:pt x="292" y="72"/>
                    <a:pt x="292" y="72"/>
                    <a:pt x="292" y="72"/>
                  </a:cubicBezTo>
                  <a:cubicBezTo>
                    <a:pt x="292" y="22"/>
                    <a:pt x="292" y="22"/>
                    <a:pt x="292" y="22"/>
                  </a:cubicBezTo>
                  <a:cubicBezTo>
                    <a:pt x="282" y="22"/>
                    <a:pt x="282" y="22"/>
                    <a:pt x="282" y="22"/>
                  </a:cubicBezTo>
                  <a:lnTo>
                    <a:pt x="282" y="53"/>
                  </a:lnTo>
                  <a:close/>
                  <a:moveTo>
                    <a:pt x="340" y="53"/>
                  </a:moveTo>
                  <a:cubicBezTo>
                    <a:pt x="338" y="60"/>
                    <a:pt x="332" y="65"/>
                    <a:pt x="326" y="65"/>
                  </a:cubicBezTo>
                  <a:cubicBezTo>
                    <a:pt x="319" y="65"/>
                    <a:pt x="316" y="61"/>
                    <a:pt x="316" y="53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55"/>
                    <a:pt x="307" y="55"/>
                    <a:pt x="307" y="55"/>
                  </a:cubicBezTo>
                  <a:cubicBezTo>
                    <a:pt x="307" y="66"/>
                    <a:pt x="313" y="73"/>
                    <a:pt x="323" y="73"/>
                  </a:cubicBezTo>
                  <a:cubicBezTo>
                    <a:pt x="331" y="73"/>
                    <a:pt x="337" y="69"/>
                    <a:pt x="339" y="63"/>
                  </a:cubicBezTo>
                  <a:cubicBezTo>
                    <a:pt x="340" y="63"/>
                    <a:pt x="340" y="63"/>
                    <a:pt x="340" y="63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49" y="72"/>
                    <a:pt x="349" y="72"/>
                    <a:pt x="349" y="72"/>
                  </a:cubicBezTo>
                  <a:cubicBezTo>
                    <a:pt x="349" y="22"/>
                    <a:pt x="349" y="22"/>
                    <a:pt x="349" y="22"/>
                  </a:cubicBezTo>
                  <a:cubicBezTo>
                    <a:pt x="340" y="22"/>
                    <a:pt x="340" y="22"/>
                    <a:pt x="340" y="22"/>
                  </a:cubicBezTo>
                  <a:lnTo>
                    <a:pt x="340" y="53"/>
                  </a:lnTo>
                  <a:close/>
                  <a:moveTo>
                    <a:pt x="400" y="30"/>
                  </a:moveTo>
                  <a:cubicBezTo>
                    <a:pt x="400" y="22"/>
                    <a:pt x="400" y="22"/>
                    <a:pt x="400" y="22"/>
                  </a:cubicBezTo>
                  <a:cubicBezTo>
                    <a:pt x="381" y="22"/>
                    <a:pt x="381" y="22"/>
                    <a:pt x="381" y="22"/>
                  </a:cubicBezTo>
                  <a:cubicBezTo>
                    <a:pt x="381" y="0"/>
                    <a:pt x="381" y="0"/>
                    <a:pt x="381" y="0"/>
                  </a:cubicBezTo>
                  <a:cubicBezTo>
                    <a:pt x="372" y="0"/>
                    <a:pt x="372" y="0"/>
                    <a:pt x="372" y="0"/>
                  </a:cubicBezTo>
                  <a:cubicBezTo>
                    <a:pt x="372" y="22"/>
                    <a:pt x="372" y="22"/>
                    <a:pt x="372" y="22"/>
                  </a:cubicBezTo>
                  <a:cubicBezTo>
                    <a:pt x="359" y="22"/>
                    <a:pt x="359" y="22"/>
                    <a:pt x="359" y="22"/>
                  </a:cubicBezTo>
                  <a:cubicBezTo>
                    <a:pt x="359" y="30"/>
                    <a:pt x="359" y="30"/>
                    <a:pt x="359" y="30"/>
                  </a:cubicBezTo>
                  <a:cubicBezTo>
                    <a:pt x="372" y="30"/>
                    <a:pt x="372" y="30"/>
                    <a:pt x="372" y="30"/>
                  </a:cubicBezTo>
                  <a:cubicBezTo>
                    <a:pt x="372" y="59"/>
                    <a:pt x="372" y="59"/>
                    <a:pt x="372" y="59"/>
                  </a:cubicBezTo>
                  <a:cubicBezTo>
                    <a:pt x="372" y="67"/>
                    <a:pt x="377" y="73"/>
                    <a:pt x="388" y="73"/>
                  </a:cubicBezTo>
                  <a:cubicBezTo>
                    <a:pt x="392" y="73"/>
                    <a:pt x="396" y="72"/>
                    <a:pt x="398" y="71"/>
                  </a:cubicBezTo>
                  <a:cubicBezTo>
                    <a:pt x="398" y="63"/>
                    <a:pt x="398" y="63"/>
                    <a:pt x="398" y="63"/>
                  </a:cubicBezTo>
                  <a:cubicBezTo>
                    <a:pt x="396" y="64"/>
                    <a:pt x="393" y="65"/>
                    <a:pt x="390" y="65"/>
                  </a:cubicBezTo>
                  <a:cubicBezTo>
                    <a:pt x="386" y="65"/>
                    <a:pt x="383" y="64"/>
                    <a:pt x="381" y="63"/>
                  </a:cubicBezTo>
                  <a:cubicBezTo>
                    <a:pt x="381" y="30"/>
                    <a:pt x="381" y="30"/>
                    <a:pt x="381" y="30"/>
                  </a:cubicBezTo>
                  <a:lnTo>
                    <a:pt x="400" y="30"/>
                  </a:lnTo>
                  <a:close/>
                </a:path>
              </a:pathLst>
            </a:cu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7189A95C-C62C-4D10-8E75-E6C38F332698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5817" y="3959"/>
              <a:ext cx="722" cy="102"/>
            </a:xfrm>
            <a:custGeom>
              <a:avLst/>
              <a:gdLst>
                <a:gd name="T0" fmla="*/ 151 w 1003"/>
                <a:gd name="T1" fmla="*/ 0 h 142"/>
                <a:gd name="T2" fmla="*/ 51 w 1003"/>
                <a:gd name="T3" fmla="*/ 142 h 142"/>
                <a:gd name="T4" fmla="*/ 38 w 1003"/>
                <a:gd name="T5" fmla="*/ 0 h 142"/>
                <a:gd name="T6" fmla="*/ 77 w 1003"/>
                <a:gd name="T7" fmla="*/ 112 h 142"/>
                <a:gd name="T8" fmla="*/ 211 w 1003"/>
                <a:gd name="T9" fmla="*/ 83 h 142"/>
                <a:gd name="T10" fmla="*/ 271 w 1003"/>
                <a:gd name="T11" fmla="*/ 55 h 142"/>
                <a:gd name="T12" fmla="*/ 211 w 1003"/>
                <a:gd name="T13" fmla="*/ 30 h 142"/>
                <a:gd name="T14" fmla="*/ 293 w 1003"/>
                <a:gd name="T15" fmla="*/ 0 h 142"/>
                <a:gd name="T16" fmla="*/ 176 w 1003"/>
                <a:gd name="T17" fmla="*/ 142 h 142"/>
                <a:gd name="T18" fmla="*/ 297 w 1003"/>
                <a:gd name="T19" fmla="*/ 112 h 142"/>
                <a:gd name="T20" fmla="*/ 211 w 1003"/>
                <a:gd name="T21" fmla="*/ 83 h 142"/>
                <a:gd name="T22" fmla="*/ 461 w 1003"/>
                <a:gd name="T23" fmla="*/ 142 h 142"/>
                <a:gd name="T24" fmla="*/ 391 w 1003"/>
                <a:gd name="T25" fmla="*/ 89 h 142"/>
                <a:gd name="T26" fmla="*/ 364 w 1003"/>
                <a:gd name="T27" fmla="*/ 142 h 142"/>
                <a:gd name="T28" fmla="*/ 329 w 1003"/>
                <a:gd name="T29" fmla="*/ 0 h 142"/>
                <a:gd name="T30" fmla="*/ 459 w 1003"/>
                <a:gd name="T31" fmla="*/ 44 h 142"/>
                <a:gd name="T32" fmla="*/ 422 w 1003"/>
                <a:gd name="T33" fmla="*/ 46 h 142"/>
                <a:gd name="T34" fmla="*/ 364 w 1003"/>
                <a:gd name="T35" fmla="*/ 30 h 142"/>
                <a:gd name="T36" fmla="*/ 404 w 1003"/>
                <a:gd name="T37" fmla="*/ 62 h 142"/>
                <a:gd name="T38" fmla="*/ 631 w 1003"/>
                <a:gd name="T39" fmla="*/ 92 h 142"/>
                <a:gd name="T40" fmla="*/ 605 w 1003"/>
                <a:gd name="T41" fmla="*/ 4 h 142"/>
                <a:gd name="T42" fmla="*/ 541 w 1003"/>
                <a:gd name="T43" fmla="*/ 92 h 142"/>
                <a:gd name="T44" fmla="*/ 516 w 1003"/>
                <a:gd name="T45" fmla="*/ 0 h 142"/>
                <a:gd name="T46" fmla="*/ 517 w 1003"/>
                <a:gd name="T47" fmla="*/ 142 h 142"/>
                <a:gd name="T48" fmla="*/ 584 w 1003"/>
                <a:gd name="T49" fmla="*/ 51 h 142"/>
                <a:gd name="T50" fmla="*/ 610 w 1003"/>
                <a:gd name="T51" fmla="*/ 142 h 142"/>
                <a:gd name="T52" fmla="*/ 693 w 1003"/>
                <a:gd name="T53" fmla="*/ 0 h 142"/>
                <a:gd name="T54" fmla="*/ 631 w 1003"/>
                <a:gd name="T55" fmla="*/ 92 h 142"/>
                <a:gd name="T56" fmla="*/ 814 w 1003"/>
                <a:gd name="T57" fmla="*/ 83 h 142"/>
                <a:gd name="T58" fmla="*/ 754 w 1003"/>
                <a:gd name="T59" fmla="*/ 55 h 142"/>
                <a:gd name="T60" fmla="*/ 837 w 1003"/>
                <a:gd name="T61" fmla="*/ 30 h 142"/>
                <a:gd name="T62" fmla="*/ 719 w 1003"/>
                <a:gd name="T63" fmla="*/ 0 h 142"/>
                <a:gd name="T64" fmla="*/ 840 w 1003"/>
                <a:gd name="T65" fmla="*/ 142 h 142"/>
                <a:gd name="T66" fmla="*/ 754 w 1003"/>
                <a:gd name="T67" fmla="*/ 112 h 142"/>
                <a:gd name="T68" fmla="*/ 964 w 1003"/>
                <a:gd name="T69" fmla="*/ 0 h 142"/>
                <a:gd name="T70" fmla="*/ 930 w 1003"/>
                <a:gd name="T71" fmla="*/ 55 h 142"/>
                <a:gd name="T72" fmla="*/ 859 w 1003"/>
                <a:gd name="T73" fmla="*/ 0 h 142"/>
                <a:gd name="T74" fmla="*/ 913 w 1003"/>
                <a:gd name="T75" fmla="*/ 142 h 142"/>
                <a:gd name="T76" fmla="*/ 949 w 1003"/>
                <a:gd name="T77" fmla="*/ 86 h 142"/>
                <a:gd name="T78" fmla="*/ 964 w 1003"/>
                <a:gd name="T7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3" h="142">
                  <a:moveTo>
                    <a:pt x="113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7" y="112"/>
                    <a:pt x="77" y="112"/>
                    <a:pt x="77" y="112"/>
                  </a:cubicBezTo>
                  <a:lnTo>
                    <a:pt x="113" y="0"/>
                  </a:lnTo>
                  <a:close/>
                  <a:moveTo>
                    <a:pt x="211" y="83"/>
                  </a:moveTo>
                  <a:cubicBezTo>
                    <a:pt x="271" y="83"/>
                    <a:pt x="271" y="83"/>
                    <a:pt x="271" y="83"/>
                  </a:cubicBezTo>
                  <a:cubicBezTo>
                    <a:pt x="271" y="55"/>
                    <a:pt x="271" y="55"/>
                    <a:pt x="271" y="55"/>
                  </a:cubicBezTo>
                  <a:cubicBezTo>
                    <a:pt x="211" y="55"/>
                    <a:pt x="211" y="55"/>
                    <a:pt x="211" y="55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93" y="30"/>
                    <a:pt x="293" y="30"/>
                    <a:pt x="293" y="3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142"/>
                    <a:pt x="176" y="142"/>
                    <a:pt x="176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12"/>
                    <a:pt x="297" y="112"/>
                    <a:pt x="297" y="112"/>
                  </a:cubicBezTo>
                  <a:cubicBezTo>
                    <a:pt x="211" y="112"/>
                    <a:pt x="211" y="112"/>
                    <a:pt x="211" y="112"/>
                  </a:cubicBezTo>
                  <a:lnTo>
                    <a:pt x="211" y="83"/>
                  </a:lnTo>
                  <a:close/>
                  <a:moveTo>
                    <a:pt x="428" y="85"/>
                  </a:moveTo>
                  <a:cubicBezTo>
                    <a:pt x="461" y="142"/>
                    <a:pt x="461" y="142"/>
                    <a:pt x="461" y="142"/>
                  </a:cubicBezTo>
                  <a:cubicBezTo>
                    <a:pt x="422" y="142"/>
                    <a:pt x="422" y="142"/>
                    <a:pt x="422" y="142"/>
                  </a:cubicBezTo>
                  <a:cubicBezTo>
                    <a:pt x="391" y="89"/>
                    <a:pt x="391" y="89"/>
                    <a:pt x="391" y="89"/>
                  </a:cubicBezTo>
                  <a:cubicBezTo>
                    <a:pt x="364" y="89"/>
                    <a:pt x="364" y="89"/>
                    <a:pt x="364" y="89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29" y="142"/>
                    <a:pt x="329" y="142"/>
                    <a:pt x="329" y="142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413" y="0"/>
                    <a:pt x="413" y="0"/>
                    <a:pt x="413" y="0"/>
                  </a:cubicBezTo>
                  <a:cubicBezTo>
                    <a:pt x="440" y="0"/>
                    <a:pt x="459" y="17"/>
                    <a:pt x="459" y="44"/>
                  </a:cubicBezTo>
                  <a:cubicBezTo>
                    <a:pt x="459" y="64"/>
                    <a:pt x="446" y="80"/>
                    <a:pt x="428" y="85"/>
                  </a:cubicBezTo>
                  <a:close/>
                  <a:moveTo>
                    <a:pt x="422" y="46"/>
                  </a:moveTo>
                  <a:cubicBezTo>
                    <a:pt x="422" y="36"/>
                    <a:pt x="414" y="30"/>
                    <a:pt x="404" y="30"/>
                  </a:cubicBezTo>
                  <a:cubicBezTo>
                    <a:pt x="364" y="30"/>
                    <a:pt x="364" y="30"/>
                    <a:pt x="364" y="30"/>
                  </a:cubicBezTo>
                  <a:cubicBezTo>
                    <a:pt x="364" y="62"/>
                    <a:pt x="364" y="62"/>
                    <a:pt x="364" y="62"/>
                  </a:cubicBezTo>
                  <a:cubicBezTo>
                    <a:pt x="404" y="62"/>
                    <a:pt x="404" y="62"/>
                    <a:pt x="404" y="62"/>
                  </a:cubicBezTo>
                  <a:cubicBezTo>
                    <a:pt x="416" y="62"/>
                    <a:pt x="422" y="55"/>
                    <a:pt x="422" y="46"/>
                  </a:cubicBezTo>
                  <a:close/>
                  <a:moveTo>
                    <a:pt x="631" y="92"/>
                  </a:moveTo>
                  <a:cubicBezTo>
                    <a:pt x="629" y="92"/>
                    <a:pt x="629" y="92"/>
                    <a:pt x="629" y="92"/>
                  </a:cubicBezTo>
                  <a:cubicBezTo>
                    <a:pt x="605" y="4"/>
                    <a:pt x="605" y="4"/>
                    <a:pt x="605" y="4"/>
                  </a:cubicBezTo>
                  <a:cubicBezTo>
                    <a:pt x="565" y="4"/>
                    <a:pt x="565" y="4"/>
                    <a:pt x="565" y="4"/>
                  </a:cubicBezTo>
                  <a:cubicBezTo>
                    <a:pt x="541" y="92"/>
                    <a:pt x="541" y="92"/>
                    <a:pt x="541" y="92"/>
                  </a:cubicBezTo>
                  <a:cubicBezTo>
                    <a:pt x="539" y="92"/>
                    <a:pt x="539" y="92"/>
                    <a:pt x="539" y="92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477" y="0"/>
                    <a:pt x="477" y="0"/>
                    <a:pt x="477" y="0"/>
                  </a:cubicBezTo>
                  <a:cubicBezTo>
                    <a:pt x="517" y="142"/>
                    <a:pt x="517" y="142"/>
                    <a:pt x="517" y="142"/>
                  </a:cubicBezTo>
                  <a:cubicBezTo>
                    <a:pt x="559" y="142"/>
                    <a:pt x="559" y="142"/>
                    <a:pt x="559" y="142"/>
                  </a:cubicBezTo>
                  <a:cubicBezTo>
                    <a:pt x="584" y="51"/>
                    <a:pt x="584" y="51"/>
                    <a:pt x="584" y="51"/>
                  </a:cubicBezTo>
                  <a:cubicBezTo>
                    <a:pt x="586" y="51"/>
                    <a:pt x="586" y="51"/>
                    <a:pt x="586" y="51"/>
                  </a:cubicBezTo>
                  <a:cubicBezTo>
                    <a:pt x="610" y="142"/>
                    <a:pt x="610" y="142"/>
                    <a:pt x="610" y="142"/>
                  </a:cubicBezTo>
                  <a:cubicBezTo>
                    <a:pt x="653" y="142"/>
                    <a:pt x="653" y="142"/>
                    <a:pt x="653" y="142"/>
                  </a:cubicBezTo>
                  <a:cubicBezTo>
                    <a:pt x="693" y="0"/>
                    <a:pt x="693" y="0"/>
                    <a:pt x="693" y="0"/>
                  </a:cubicBezTo>
                  <a:cubicBezTo>
                    <a:pt x="654" y="0"/>
                    <a:pt x="654" y="0"/>
                    <a:pt x="654" y="0"/>
                  </a:cubicBezTo>
                  <a:lnTo>
                    <a:pt x="631" y="92"/>
                  </a:lnTo>
                  <a:close/>
                  <a:moveTo>
                    <a:pt x="754" y="83"/>
                  </a:moveTo>
                  <a:cubicBezTo>
                    <a:pt x="814" y="83"/>
                    <a:pt x="814" y="83"/>
                    <a:pt x="814" y="83"/>
                  </a:cubicBezTo>
                  <a:cubicBezTo>
                    <a:pt x="814" y="55"/>
                    <a:pt x="814" y="55"/>
                    <a:pt x="814" y="55"/>
                  </a:cubicBezTo>
                  <a:cubicBezTo>
                    <a:pt x="754" y="55"/>
                    <a:pt x="754" y="55"/>
                    <a:pt x="754" y="55"/>
                  </a:cubicBezTo>
                  <a:cubicBezTo>
                    <a:pt x="754" y="30"/>
                    <a:pt x="754" y="30"/>
                    <a:pt x="754" y="30"/>
                  </a:cubicBezTo>
                  <a:cubicBezTo>
                    <a:pt x="837" y="30"/>
                    <a:pt x="837" y="30"/>
                    <a:pt x="837" y="30"/>
                  </a:cubicBezTo>
                  <a:cubicBezTo>
                    <a:pt x="837" y="0"/>
                    <a:pt x="837" y="0"/>
                    <a:pt x="837" y="0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19" y="142"/>
                    <a:pt x="719" y="142"/>
                    <a:pt x="719" y="142"/>
                  </a:cubicBezTo>
                  <a:cubicBezTo>
                    <a:pt x="840" y="142"/>
                    <a:pt x="840" y="142"/>
                    <a:pt x="840" y="142"/>
                  </a:cubicBezTo>
                  <a:cubicBezTo>
                    <a:pt x="840" y="112"/>
                    <a:pt x="840" y="112"/>
                    <a:pt x="840" y="112"/>
                  </a:cubicBezTo>
                  <a:cubicBezTo>
                    <a:pt x="754" y="112"/>
                    <a:pt x="754" y="112"/>
                    <a:pt x="754" y="112"/>
                  </a:cubicBezTo>
                  <a:lnTo>
                    <a:pt x="754" y="83"/>
                  </a:lnTo>
                  <a:close/>
                  <a:moveTo>
                    <a:pt x="964" y="0"/>
                  </a:moveTo>
                  <a:cubicBezTo>
                    <a:pt x="932" y="55"/>
                    <a:pt x="932" y="55"/>
                    <a:pt x="932" y="55"/>
                  </a:cubicBezTo>
                  <a:cubicBezTo>
                    <a:pt x="930" y="55"/>
                    <a:pt x="930" y="55"/>
                    <a:pt x="930" y="55"/>
                  </a:cubicBezTo>
                  <a:cubicBezTo>
                    <a:pt x="898" y="0"/>
                    <a:pt x="898" y="0"/>
                    <a:pt x="898" y="0"/>
                  </a:cubicBezTo>
                  <a:cubicBezTo>
                    <a:pt x="859" y="0"/>
                    <a:pt x="859" y="0"/>
                    <a:pt x="859" y="0"/>
                  </a:cubicBezTo>
                  <a:cubicBezTo>
                    <a:pt x="913" y="86"/>
                    <a:pt x="913" y="86"/>
                    <a:pt x="913" y="86"/>
                  </a:cubicBezTo>
                  <a:cubicBezTo>
                    <a:pt x="913" y="142"/>
                    <a:pt x="913" y="142"/>
                    <a:pt x="913" y="142"/>
                  </a:cubicBezTo>
                  <a:cubicBezTo>
                    <a:pt x="949" y="142"/>
                    <a:pt x="949" y="142"/>
                    <a:pt x="949" y="142"/>
                  </a:cubicBezTo>
                  <a:cubicBezTo>
                    <a:pt x="949" y="86"/>
                    <a:pt x="949" y="86"/>
                    <a:pt x="949" y="86"/>
                  </a:cubicBezTo>
                  <a:cubicBezTo>
                    <a:pt x="1003" y="0"/>
                    <a:pt x="1003" y="0"/>
                    <a:pt x="1003" y="0"/>
                  </a:cubicBezTo>
                  <a:lnTo>
                    <a:pt x="964" y="0"/>
                  </a:ln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8DF052D-FB64-4A44-BFBF-6041E1E3DB8F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513" y="4055"/>
              <a:ext cx="687" cy="110"/>
            </a:xfrm>
            <a:custGeom>
              <a:avLst/>
              <a:gdLst>
                <a:gd name="T0" fmla="*/ 114 w 954"/>
                <a:gd name="T1" fmla="*/ 0 h 152"/>
                <a:gd name="T2" fmla="*/ 57 w 954"/>
                <a:gd name="T3" fmla="*/ 152 h 152"/>
                <a:gd name="T4" fmla="*/ 0 w 954"/>
                <a:gd name="T5" fmla="*/ 79 h 152"/>
                <a:gd name="T6" fmla="*/ 35 w 954"/>
                <a:gd name="T7" fmla="*/ 99 h 152"/>
                <a:gd name="T8" fmla="*/ 79 w 954"/>
                <a:gd name="T9" fmla="*/ 99 h 152"/>
                <a:gd name="T10" fmla="*/ 298 w 954"/>
                <a:gd name="T11" fmla="*/ 78 h 152"/>
                <a:gd name="T12" fmla="*/ 145 w 954"/>
                <a:gd name="T13" fmla="*/ 78 h 152"/>
                <a:gd name="T14" fmla="*/ 298 w 954"/>
                <a:gd name="T15" fmla="*/ 78 h 152"/>
                <a:gd name="T16" fmla="*/ 222 w 954"/>
                <a:gd name="T17" fmla="*/ 37 h 152"/>
                <a:gd name="T18" fmla="*/ 221 w 954"/>
                <a:gd name="T19" fmla="*/ 119 h 152"/>
                <a:gd name="T20" fmla="*/ 432 w 954"/>
                <a:gd name="T21" fmla="*/ 105 h 152"/>
                <a:gd name="T22" fmla="*/ 377 w 954"/>
                <a:gd name="T23" fmla="*/ 7 h 152"/>
                <a:gd name="T24" fmla="*/ 330 w 954"/>
                <a:gd name="T25" fmla="*/ 148 h 152"/>
                <a:gd name="T26" fmla="*/ 364 w 954"/>
                <a:gd name="T27" fmla="*/ 53 h 152"/>
                <a:gd name="T28" fmla="*/ 420 w 954"/>
                <a:gd name="T29" fmla="*/ 148 h 152"/>
                <a:gd name="T30" fmla="*/ 467 w 954"/>
                <a:gd name="T31" fmla="*/ 7 h 152"/>
                <a:gd name="T32" fmla="*/ 432 w 954"/>
                <a:gd name="T33" fmla="*/ 105 h 152"/>
                <a:gd name="T34" fmla="*/ 603 w 954"/>
                <a:gd name="T35" fmla="*/ 7 h 152"/>
                <a:gd name="T36" fmla="*/ 542 w 954"/>
                <a:gd name="T37" fmla="*/ 7 h 152"/>
                <a:gd name="T38" fmla="*/ 507 w 954"/>
                <a:gd name="T39" fmla="*/ 148 h 152"/>
                <a:gd name="T40" fmla="*/ 542 w 954"/>
                <a:gd name="T41" fmla="*/ 109 h 152"/>
                <a:gd name="T42" fmla="*/ 605 w 954"/>
                <a:gd name="T43" fmla="*/ 148 h 152"/>
                <a:gd name="T44" fmla="*/ 592 w 954"/>
                <a:gd name="T45" fmla="*/ 65 h 152"/>
                <a:gd name="T46" fmla="*/ 705 w 954"/>
                <a:gd name="T47" fmla="*/ 90 h 152"/>
                <a:gd name="T48" fmla="*/ 764 w 954"/>
                <a:gd name="T49" fmla="*/ 62 h 152"/>
                <a:gd name="T50" fmla="*/ 705 w 954"/>
                <a:gd name="T51" fmla="*/ 37 h 152"/>
                <a:gd name="T52" fmla="*/ 787 w 954"/>
                <a:gd name="T53" fmla="*/ 7 h 152"/>
                <a:gd name="T54" fmla="*/ 670 w 954"/>
                <a:gd name="T55" fmla="*/ 148 h 152"/>
                <a:gd name="T56" fmla="*/ 790 w 954"/>
                <a:gd name="T57" fmla="*/ 119 h 152"/>
                <a:gd name="T58" fmla="*/ 705 w 954"/>
                <a:gd name="T59" fmla="*/ 90 h 152"/>
                <a:gd name="T60" fmla="*/ 915 w 954"/>
                <a:gd name="T61" fmla="*/ 148 h 152"/>
                <a:gd name="T62" fmla="*/ 858 w 954"/>
                <a:gd name="T63" fmla="*/ 96 h 152"/>
                <a:gd name="T64" fmla="*/ 823 w 954"/>
                <a:gd name="T65" fmla="*/ 148 h 152"/>
                <a:gd name="T66" fmla="*/ 907 w 954"/>
                <a:gd name="T67" fmla="*/ 7 h 152"/>
                <a:gd name="T68" fmla="*/ 922 w 954"/>
                <a:gd name="T69" fmla="*/ 92 h 152"/>
                <a:gd name="T70" fmla="*/ 915 w 954"/>
                <a:gd name="T71" fmla="*/ 53 h 152"/>
                <a:gd name="T72" fmla="*/ 858 w 954"/>
                <a:gd name="T73" fmla="*/ 37 h 152"/>
                <a:gd name="T74" fmla="*/ 898 w 954"/>
                <a:gd name="T75" fmla="*/ 69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4" h="152">
                  <a:moveTo>
                    <a:pt x="79" y="0"/>
                  </a:moveTo>
                  <a:cubicBezTo>
                    <a:pt x="114" y="0"/>
                    <a:pt x="114" y="0"/>
                    <a:pt x="114" y="0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14" y="133"/>
                    <a:pt x="93" y="152"/>
                    <a:pt x="57" y="152"/>
                  </a:cubicBezTo>
                  <a:cubicBezTo>
                    <a:pt x="21" y="152"/>
                    <a:pt x="0" y="134"/>
                    <a:pt x="0" y="10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99"/>
                    <a:pt x="35" y="99"/>
                    <a:pt x="35" y="99"/>
                  </a:cubicBezTo>
                  <a:cubicBezTo>
                    <a:pt x="35" y="112"/>
                    <a:pt x="42" y="119"/>
                    <a:pt x="57" y="119"/>
                  </a:cubicBezTo>
                  <a:cubicBezTo>
                    <a:pt x="71" y="119"/>
                    <a:pt x="79" y="113"/>
                    <a:pt x="79" y="99"/>
                  </a:cubicBezTo>
                  <a:lnTo>
                    <a:pt x="79" y="0"/>
                  </a:lnTo>
                  <a:close/>
                  <a:moveTo>
                    <a:pt x="298" y="78"/>
                  </a:moveTo>
                  <a:cubicBezTo>
                    <a:pt x="298" y="122"/>
                    <a:pt x="267" y="151"/>
                    <a:pt x="221" y="151"/>
                  </a:cubicBezTo>
                  <a:cubicBezTo>
                    <a:pt x="176" y="151"/>
                    <a:pt x="145" y="122"/>
                    <a:pt x="145" y="78"/>
                  </a:cubicBezTo>
                  <a:cubicBezTo>
                    <a:pt x="145" y="34"/>
                    <a:pt x="176" y="4"/>
                    <a:pt x="221" y="4"/>
                  </a:cubicBezTo>
                  <a:cubicBezTo>
                    <a:pt x="267" y="4"/>
                    <a:pt x="298" y="34"/>
                    <a:pt x="298" y="78"/>
                  </a:cubicBezTo>
                  <a:close/>
                  <a:moveTo>
                    <a:pt x="261" y="78"/>
                  </a:moveTo>
                  <a:cubicBezTo>
                    <a:pt x="261" y="53"/>
                    <a:pt x="245" y="37"/>
                    <a:pt x="222" y="37"/>
                  </a:cubicBezTo>
                  <a:cubicBezTo>
                    <a:pt x="198" y="37"/>
                    <a:pt x="182" y="53"/>
                    <a:pt x="182" y="78"/>
                  </a:cubicBezTo>
                  <a:cubicBezTo>
                    <a:pt x="182" y="102"/>
                    <a:pt x="198" y="119"/>
                    <a:pt x="221" y="119"/>
                  </a:cubicBezTo>
                  <a:cubicBezTo>
                    <a:pt x="245" y="119"/>
                    <a:pt x="261" y="102"/>
                    <a:pt x="261" y="78"/>
                  </a:cubicBezTo>
                  <a:close/>
                  <a:moveTo>
                    <a:pt x="432" y="105"/>
                  </a:moveTo>
                  <a:cubicBezTo>
                    <a:pt x="431" y="105"/>
                    <a:pt x="431" y="105"/>
                    <a:pt x="431" y="105"/>
                  </a:cubicBezTo>
                  <a:cubicBezTo>
                    <a:pt x="377" y="7"/>
                    <a:pt x="377" y="7"/>
                    <a:pt x="377" y="7"/>
                  </a:cubicBezTo>
                  <a:cubicBezTo>
                    <a:pt x="330" y="7"/>
                    <a:pt x="330" y="7"/>
                    <a:pt x="330" y="7"/>
                  </a:cubicBezTo>
                  <a:cubicBezTo>
                    <a:pt x="330" y="148"/>
                    <a:pt x="330" y="148"/>
                    <a:pt x="330" y="148"/>
                  </a:cubicBezTo>
                  <a:cubicBezTo>
                    <a:pt x="364" y="148"/>
                    <a:pt x="364" y="148"/>
                    <a:pt x="364" y="148"/>
                  </a:cubicBezTo>
                  <a:cubicBezTo>
                    <a:pt x="364" y="53"/>
                    <a:pt x="364" y="53"/>
                    <a:pt x="364" y="53"/>
                  </a:cubicBezTo>
                  <a:cubicBezTo>
                    <a:pt x="366" y="53"/>
                    <a:pt x="366" y="53"/>
                    <a:pt x="366" y="53"/>
                  </a:cubicBezTo>
                  <a:cubicBezTo>
                    <a:pt x="420" y="148"/>
                    <a:pt x="420" y="148"/>
                    <a:pt x="420" y="148"/>
                  </a:cubicBezTo>
                  <a:cubicBezTo>
                    <a:pt x="467" y="148"/>
                    <a:pt x="467" y="148"/>
                    <a:pt x="467" y="148"/>
                  </a:cubicBezTo>
                  <a:cubicBezTo>
                    <a:pt x="467" y="7"/>
                    <a:pt x="467" y="7"/>
                    <a:pt x="467" y="7"/>
                  </a:cubicBezTo>
                  <a:cubicBezTo>
                    <a:pt x="432" y="7"/>
                    <a:pt x="432" y="7"/>
                    <a:pt x="432" y="7"/>
                  </a:cubicBezTo>
                  <a:lnTo>
                    <a:pt x="432" y="105"/>
                  </a:lnTo>
                  <a:close/>
                  <a:moveTo>
                    <a:pt x="645" y="7"/>
                  </a:moveTo>
                  <a:cubicBezTo>
                    <a:pt x="603" y="7"/>
                    <a:pt x="603" y="7"/>
                    <a:pt x="603" y="7"/>
                  </a:cubicBezTo>
                  <a:cubicBezTo>
                    <a:pt x="542" y="72"/>
                    <a:pt x="542" y="72"/>
                    <a:pt x="542" y="72"/>
                  </a:cubicBezTo>
                  <a:cubicBezTo>
                    <a:pt x="542" y="7"/>
                    <a:pt x="542" y="7"/>
                    <a:pt x="542" y="7"/>
                  </a:cubicBezTo>
                  <a:cubicBezTo>
                    <a:pt x="507" y="7"/>
                    <a:pt x="507" y="7"/>
                    <a:pt x="507" y="7"/>
                  </a:cubicBezTo>
                  <a:cubicBezTo>
                    <a:pt x="507" y="148"/>
                    <a:pt x="507" y="148"/>
                    <a:pt x="507" y="148"/>
                  </a:cubicBezTo>
                  <a:cubicBezTo>
                    <a:pt x="542" y="148"/>
                    <a:pt x="542" y="148"/>
                    <a:pt x="542" y="148"/>
                  </a:cubicBezTo>
                  <a:cubicBezTo>
                    <a:pt x="542" y="109"/>
                    <a:pt x="542" y="109"/>
                    <a:pt x="542" y="109"/>
                  </a:cubicBezTo>
                  <a:cubicBezTo>
                    <a:pt x="564" y="86"/>
                    <a:pt x="564" y="86"/>
                    <a:pt x="564" y="86"/>
                  </a:cubicBezTo>
                  <a:cubicBezTo>
                    <a:pt x="605" y="148"/>
                    <a:pt x="605" y="148"/>
                    <a:pt x="605" y="148"/>
                  </a:cubicBezTo>
                  <a:cubicBezTo>
                    <a:pt x="647" y="148"/>
                    <a:pt x="647" y="148"/>
                    <a:pt x="647" y="148"/>
                  </a:cubicBezTo>
                  <a:cubicBezTo>
                    <a:pt x="592" y="65"/>
                    <a:pt x="592" y="65"/>
                    <a:pt x="592" y="65"/>
                  </a:cubicBezTo>
                  <a:lnTo>
                    <a:pt x="645" y="7"/>
                  </a:lnTo>
                  <a:close/>
                  <a:moveTo>
                    <a:pt x="705" y="90"/>
                  </a:moveTo>
                  <a:cubicBezTo>
                    <a:pt x="764" y="90"/>
                    <a:pt x="764" y="90"/>
                    <a:pt x="764" y="90"/>
                  </a:cubicBezTo>
                  <a:cubicBezTo>
                    <a:pt x="764" y="62"/>
                    <a:pt x="764" y="62"/>
                    <a:pt x="764" y="62"/>
                  </a:cubicBezTo>
                  <a:cubicBezTo>
                    <a:pt x="705" y="62"/>
                    <a:pt x="705" y="62"/>
                    <a:pt x="705" y="62"/>
                  </a:cubicBezTo>
                  <a:cubicBezTo>
                    <a:pt x="705" y="37"/>
                    <a:pt x="705" y="37"/>
                    <a:pt x="705" y="37"/>
                  </a:cubicBezTo>
                  <a:cubicBezTo>
                    <a:pt x="787" y="37"/>
                    <a:pt x="787" y="37"/>
                    <a:pt x="787" y="3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670" y="7"/>
                    <a:pt x="670" y="7"/>
                    <a:pt x="670" y="7"/>
                  </a:cubicBezTo>
                  <a:cubicBezTo>
                    <a:pt x="670" y="148"/>
                    <a:pt x="670" y="148"/>
                    <a:pt x="670" y="148"/>
                  </a:cubicBezTo>
                  <a:cubicBezTo>
                    <a:pt x="790" y="148"/>
                    <a:pt x="790" y="148"/>
                    <a:pt x="790" y="148"/>
                  </a:cubicBezTo>
                  <a:cubicBezTo>
                    <a:pt x="790" y="119"/>
                    <a:pt x="790" y="119"/>
                    <a:pt x="790" y="119"/>
                  </a:cubicBezTo>
                  <a:cubicBezTo>
                    <a:pt x="705" y="119"/>
                    <a:pt x="705" y="119"/>
                    <a:pt x="705" y="119"/>
                  </a:cubicBezTo>
                  <a:lnTo>
                    <a:pt x="705" y="90"/>
                  </a:lnTo>
                  <a:close/>
                  <a:moveTo>
                    <a:pt x="954" y="148"/>
                  </a:moveTo>
                  <a:cubicBezTo>
                    <a:pt x="915" y="148"/>
                    <a:pt x="915" y="148"/>
                    <a:pt x="915" y="148"/>
                  </a:cubicBezTo>
                  <a:cubicBezTo>
                    <a:pt x="885" y="96"/>
                    <a:pt x="885" y="96"/>
                    <a:pt x="885" y="96"/>
                  </a:cubicBezTo>
                  <a:cubicBezTo>
                    <a:pt x="858" y="96"/>
                    <a:pt x="858" y="96"/>
                    <a:pt x="858" y="96"/>
                  </a:cubicBezTo>
                  <a:cubicBezTo>
                    <a:pt x="858" y="148"/>
                    <a:pt x="858" y="148"/>
                    <a:pt x="858" y="148"/>
                  </a:cubicBezTo>
                  <a:cubicBezTo>
                    <a:pt x="823" y="148"/>
                    <a:pt x="823" y="148"/>
                    <a:pt x="823" y="148"/>
                  </a:cubicBezTo>
                  <a:cubicBezTo>
                    <a:pt x="823" y="7"/>
                    <a:pt x="823" y="7"/>
                    <a:pt x="823" y="7"/>
                  </a:cubicBezTo>
                  <a:cubicBezTo>
                    <a:pt x="907" y="7"/>
                    <a:pt x="907" y="7"/>
                    <a:pt x="907" y="7"/>
                  </a:cubicBezTo>
                  <a:cubicBezTo>
                    <a:pt x="934" y="7"/>
                    <a:pt x="952" y="24"/>
                    <a:pt x="952" y="51"/>
                  </a:cubicBezTo>
                  <a:cubicBezTo>
                    <a:pt x="952" y="71"/>
                    <a:pt x="940" y="87"/>
                    <a:pt x="922" y="92"/>
                  </a:cubicBezTo>
                  <a:lnTo>
                    <a:pt x="954" y="148"/>
                  </a:lnTo>
                  <a:close/>
                  <a:moveTo>
                    <a:pt x="915" y="53"/>
                  </a:moveTo>
                  <a:cubicBezTo>
                    <a:pt x="915" y="43"/>
                    <a:pt x="908" y="37"/>
                    <a:pt x="898" y="37"/>
                  </a:cubicBezTo>
                  <a:cubicBezTo>
                    <a:pt x="858" y="37"/>
                    <a:pt x="858" y="37"/>
                    <a:pt x="858" y="37"/>
                  </a:cubicBezTo>
                  <a:cubicBezTo>
                    <a:pt x="858" y="69"/>
                    <a:pt x="858" y="69"/>
                    <a:pt x="858" y="69"/>
                  </a:cubicBezTo>
                  <a:cubicBezTo>
                    <a:pt x="898" y="69"/>
                    <a:pt x="898" y="69"/>
                    <a:pt x="898" y="69"/>
                  </a:cubicBezTo>
                  <a:cubicBezTo>
                    <a:pt x="910" y="69"/>
                    <a:pt x="915" y="62"/>
                    <a:pt x="915" y="53"/>
                  </a:cubicBez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4AC1C0EC-283F-4ACC-9E16-CB609C904E34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6533" y="4038"/>
              <a:ext cx="62" cy="2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D134CAF4-C635-4B96-89F4-82F80D1AF295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8"/>
              <a:ext cx="216" cy="96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0567A878-A3DB-4B36-A7B9-AAB33B5E3BA7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0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A3F985E2-5312-4ED4-8FB0-9D8530500E71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88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CAAA893F-AF4C-485A-AB48-7B8E29047F85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32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EB87862A-E701-47A0-BA85-74ADC14A291C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00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3F886653-4F10-4579-AC9B-E0001CD400CD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72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EDD5C9EC-9DD5-4429-9C91-A35211A724E8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872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FF92020-6EEC-4C3A-94BC-420AB1D4D2FB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376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11B1E0CF-D7CF-4E95-9E4F-0CD3337A1176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816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6D0091D5-EE1C-4A7B-8A00-366B6632979B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960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D918C0D3-535E-482A-893E-A7CCE97B1CD0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248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1800000" y="800100"/>
            <a:ext cx="9631943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1800000" y="2016000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teken 1e niveau</a:t>
            </a:r>
          </a:p>
          <a:p>
            <a:pPr lvl="1"/>
            <a:r>
              <a:rPr lang="nl-NL" noProof="1"/>
              <a:t>JU-LEVEL2=Opsomming nummer 1e niveau</a:t>
            </a:r>
          </a:p>
          <a:p>
            <a:pPr lvl="2"/>
            <a:r>
              <a:rPr lang="nl-NL" noProof="1"/>
              <a:t>JU-LEVEL3=Opsomming teken 2e niveau</a:t>
            </a:r>
          </a:p>
          <a:p>
            <a:pPr lvl="3"/>
            <a:r>
              <a:rPr lang="nl-NL" noProof="1"/>
              <a:t>JU-LEVEL4=Basistekst</a:t>
            </a:r>
          </a:p>
          <a:p>
            <a:pPr lvl="4"/>
            <a:r>
              <a:rPr lang="nl-NL" noProof="1"/>
              <a:t>JU-LEVEL5=Kop </a:t>
            </a:r>
          </a:p>
          <a:p>
            <a:pPr lvl="5"/>
            <a:r>
              <a:rPr lang="nl-NL" noProof="1"/>
              <a:t>JU-LEVEL6=Tussenkop</a:t>
            </a:r>
          </a:p>
          <a:p>
            <a:pPr lvl="6"/>
            <a:r>
              <a:rPr lang="nl-NL" noProof="1"/>
              <a:t>JU-LEVEL7=Tussenkop kleur</a:t>
            </a:r>
          </a:p>
          <a:p>
            <a:pPr lvl="7"/>
            <a:r>
              <a:rPr lang="nl-NL" noProof="1"/>
              <a:t>JU-LEVEL8=Zwevend 1e niveau</a:t>
            </a:r>
          </a:p>
          <a:p>
            <a:pPr lvl="8"/>
            <a:r>
              <a:rPr lang="nl-NL" noProof="1"/>
              <a:t>JU-LEVEL9=Zwevend 2e niveau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7248128" y="6274595"/>
            <a:ext cx="1260222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923B9C5-BE15-4844-92EA-6B5A4B794705}" type="datetime4">
              <a:rPr lang="nl-NL" noProof="1" smtClean="0"/>
              <a:t>5 april 2023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1800000" y="6274595"/>
            <a:ext cx="504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[Voettekst]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8557920" y="6274595"/>
            <a:ext cx="389588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|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7" r:id="rId3"/>
    <p:sldLayoutId id="2147483718" r:id="rId4"/>
    <p:sldLayoutId id="2147483711" r:id="rId5"/>
    <p:sldLayoutId id="2147483713" r:id="rId6"/>
    <p:sldLayoutId id="2147483714" r:id="rId7"/>
  </p:sldLayoutIdLst>
  <p:hf sldNum="0" hdr="0" ftr="0" dt="0"/>
  <p:txStyles>
    <p:titleStyle>
      <a:lvl1pPr algn="l" defTabSz="1088610" rtl="0" eaLnBrk="1" latinLnBrk="0" hangingPunct="1">
        <a:spcBef>
          <a:spcPct val="0"/>
        </a:spcBef>
        <a:buNone/>
        <a:defRPr sz="3801" b="0" kern="1200" spc="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1088610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Font typeface="Arial" pitchFamily="34" charset="0"/>
        <a:buChar char="•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1088610" rtl="0" eaLnBrk="1" latinLnBrk="0" hangingPunct="1">
        <a:lnSpc>
          <a:spcPct val="120000"/>
        </a:lnSpc>
        <a:spcBef>
          <a:spcPts val="0"/>
        </a:spcBef>
        <a:buFont typeface="+mj-lt"/>
        <a:buAutoNum type="arabicPeriod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288000" algn="l" defTabSz="1088610" rtl="0" eaLnBrk="1" latinLnBrk="0" hangingPunct="1">
        <a:lnSpc>
          <a:spcPct val="120000"/>
        </a:lnSpc>
        <a:spcBef>
          <a:spcPts val="0"/>
        </a:spcBef>
        <a:buFont typeface="Georgia" panose="02040502050405020303" pitchFamily="18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7pPr>
      <a:lvl8pPr marL="28800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0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0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610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91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222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52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31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137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442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4041EB66-B589-4441-9720-CD19B392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046" y="3140968"/>
            <a:ext cx="10495642" cy="1398313"/>
          </a:xfrm>
        </p:spPr>
        <p:txBody>
          <a:bodyPr/>
          <a:lstStyle/>
          <a:p>
            <a:r>
              <a:rPr lang="nl-NL" dirty="0"/>
              <a:t>Knelpunten bij inclusieve samenlevingsopbouw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36151201-5918-4D1C-A7D6-4CF4382CF6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Lunchbijeenkomst Samen Buurten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EA635C80-4A76-452A-97F5-020451783B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Maarten Kwakernaak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D3914A-8D6D-4FA0-B397-F2EE06A70F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6 april 2023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CC78BE6-199A-43E4-9FCE-C29400747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8652" y="137422"/>
            <a:ext cx="1912660" cy="724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56E33-A7CC-424C-9F1D-D6390D2D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kleine ontleding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61AB2-D902-4596-8D2F-8E4A7492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Knelpunten bij inclusieve samenlevingsopbouw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291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56E33-A7CC-424C-9F1D-D6390D2D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kleine ontleding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61AB2-D902-4596-8D2F-8E4A7492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[Knelpunten]</a:t>
            </a:r>
            <a:r>
              <a:rPr lang="nl-NL" dirty="0"/>
              <a:t> bij inclusieve samenlevingsopbouw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608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708A1-947D-4546-A6DA-5C7710A8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Knelpunten: past dat wel?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1257E9-2235-4BD8-9A55-EABED7C3E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/>
              <a:t>Knelpunt: “Beperkende factor” of “omstandigheid die moeilijkheden veroorzaakt”.</a:t>
            </a:r>
          </a:p>
          <a:p>
            <a:endParaRPr lang="nl-NL" dirty="0"/>
          </a:p>
          <a:p>
            <a:r>
              <a:rPr lang="nl-NL" dirty="0"/>
              <a:t>Inclusieve samenlevingsopbouw gaat over </a:t>
            </a:r>
            <a:r>
              <a:rPr lang="nl-NL" b="1" dirty="0"/>
              <a:t>krachten en kansen ontdekken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Focussen op </a:t>
            </a:r>
            <a:r>
              <a:rPr lang="nl-NL" b="1" dirty="0"/>
              <a:t>wat er wél kan </a:t>
            </a:r>
            <a:r>
              <a:rPr lang="nl-NL" dirty="0"/>
              <a:t>is de basis!</a:t>
            </a:r>
          </a:p>
          <a:p>
            <a:endParaRPr lang="nl-NL" dirty="0"/>
          </a:p>
          <a:p>
            <a:r>
              <a:rPr lang="nl-NL" dirty="0"/>
              <a:t>Waarom dan toch knelpunten?</a:t>
            </a:r>
          </a:p>
        </p:txBody>
      </p:sp>
    </p:spTree>
    <p:extLst>
      <p:ext uri="{BB962C8B-B14F-4D97-AF65-F5344CB8AC3E}">
        <p14:creationId xmlns:p14="http://schemas.microsoft.com/office/powerpoint/2010/main" val="3841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8562-DB2E-42D8-B768-8CFD2509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Knelpunten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6CCCD6-63C4-431F-AD71-1ED99A67E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 ons onderzoek blijkt:</a:t>
            </a:r>
          </a:p>
          <a:p>
            <a:pPr lvl="2"/>
            <a:r>
              <a:rPr lang="nl-NL" b="1" dirty="0"/>
              <a:t>Drastische afname </a:t>
            </a:r>
            <a:r>
              <a:rPr lang="nl-NL" dirty="0"/>
              <a:t>aantal vrijwilligers.</a:t>
            </a:r>
          </a:p>
          <a:p>
            <a:pPr lvl="2"/>
            <a:r>
              <a:rPr lang="nl-NL" b="1" dirty="0"/>
              <a:t>Behoefte aan zingeving</a:t>
            </a:r>
            <a:r>
              <a:rPr lang="nl-NL" dirty="0"/>
              <a:t> is juist hoog.</a:t>
            </a:r>
            <a:endParaRPr lang="nl-NL" b="1" dirty="0"/>
          </a:p>
          <a:p>
            <a:pPr lvl="2"/>
            <a:r>
              <a:rPr lang="nl-NL" b="1" dirty="0"/>
              <a:t>Wet- en regelgeving </a:t>
            </a:r>
            <a:r>
              <a:rPr lang="nl-NL" dirty="0"/>
              <a:t>steeds complexer.</a:t>
            </a:r>
          </a:p>
          <a:p>
            <a:endParaRPr lang="nl-NL" dirty="0"/>
          </a:p>
          <a:p>
            <a:r>
              <a:rPr lang="nl-NL" dirty="0"/>
              <a:t>Conclusie: knelpunten zijn reden voor inwoners om af te haken.</a:t>
            </a:r>
          </a:p>
          <a:p>
            <a:r>
              <a:rPr lang="nl-NL" dirty="0"/>
              <a:t>Voor gemeenschapsopbouw een belangrijke taak: knelpunten wegnemen.</a:t>
            </a:r>
          </a:p>
          <a:p>
            <a:endParaRPr lang="nl-NL" b="1" dirty="0"/>
          </a:p>
          <a:p>
            <a:pPr marL="0" indent="0" algn="ctr">
              <a:buNone/>
            </a:pPr>
            <a:r>
              <a:rPr lang="nl-NL" b="1" dirty="0"/>
              <a:t>Juist daarom: </a:t>
            </a:r>
            <a:br>
              <a:rPr lang="nl-NL" dirty="0"/>
            </a:br>
            <a:r>
              <a:rPr lang="nl-NL" dirty="0"/>
              <a:t>opgave voor Samen Buurten om energie, enthousiasme, vurigheid te bevorderen!</a:t>
            </a:r>
          </a:p>
          <a:p>
            <a:endParaRPr lang="nl-NL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6B3737F2-E3A5-49A7-8366-C3F4253DF8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217610"/>
              </p:ext>
            </p:extLst>
          </p:nvPr>
        </p:nvGraphicFramePr>
        <p:xfrm>
          <a:off x="7400692" y="8001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4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1E750-4AC0-4770-AE7A-FA8486D0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Verkenning knelpunten </a:t>
            </a:r>
            <a:br>
              <a:rPr lang="nl-NL" dirty="0"/>
            </a:br>
            <a:r>
              <a:rPr lang="nl-NL" dirty="0"/>
              <a:t>voor Samen Buurten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1E0EEC-C318-42F3-95F1-76840280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943" y="2016000"/>
            <a:ext cx="9630000" cy="3779235"/>
          </a:xfrm>
        </p:spPr>
        <p:txBody>
          <a:bodyPr/>
          <a:lstStyle/>
          <a:p>
            <a:r>
              <a:rPr lang="nl-NL" b="1" dirty="0"/>
              <a:t>Literatuur</a:t>
            </a:r>
            <a:r>
              <a:rPr lang="nl-NL" dirty="0"/>
              <a:t>: 45 bronnen geanalyseerd</a:t>
            </a:r>
          </a:p>
          <a:p>
            <a:pPr lvl="2"/>
            <a:r>
              <a:rPr lang="nl-NL" dirty="0"/>
              <a:t>Wetenschappelijke studies, praktijkonderzoek en evaluatierapporten</a:t>
            </a:r>
          </a:p>
          <a:p>
            <a:pPr lvl="2"/>
            <a:endParaRPr lang="nl-NL" dirty="0"/>
          </a:p>
          <a:p>
            <a:r>
              <a:rPr lang="nl-NL" b="1" dirty="0"/>
              <a:t>Enquête</a:t>
            </a:r>
            <a:r>
              <a:rPr lang="nl-NL" dirty="0"/>
              <a:t> onder 77 bezoekers van Verbindingsfestival Samen Buurten</a:t>
            </a:r>
          </a:p>
          <a:p>
            <a:endParaRPr lang="nl-NL" dirty="0"/>
          </a:p>
          <a:p>
            <a:r>
              <a:rPr lang="nl-NL" b="1" dirty="0"/>
              <a:t>Werksessie</a:t>
            </a:r>
            <a:r>
              <a:rPr lang="nl-NL" dirty="0"/>
              <a:t> met ongeveer 40 deelnemers</a:t>
            </a:r>
          </a:p>
          <a:p>
            <a:endParaRPr lang="nl-NL" dirty="0"/>
          </a:p>
          <a:p>
            <a:r>
              <a:rPr lang="nl-NL" dirty="0"/>
              <a:t>Analyse leidt tot </a:t>
            </a:r>
            <a:r>
              <a:rPr lang="nl-NL" b="1" dirty="0"/>
              <a:t>30 potentiële knelpunten</a:t>
            </a:r>
          </a:p>
          <a:p>
            <a:r>
              <a:rPr lang="nl-NL" dirty="0"/>
              <a:t>Vier categorieën, onderling samenhangende knelpunten te onderscheiden</a:t>
            </a:r>
          </a:p>
          <a:p>
            <a:pPr lvl="2"/>
            <a:endParaRPr lang="nl-NL" b="1" dirty="0"/>
          </a:p>
          <a:p>
            <a:endParaRPr lang="nl-NL" dirty="0"/>
          </a:p>
          <a:p>
            <a:pPr marL="288000" lvl="2" indent="0">
              <a:buNone/>
            </a:pPr>
            <a:endParaRPr lang="nl-NL" b="1" dirty="0"/>
          </a:p>
          <a:p>
            <a:pPr marL="288000" lvl="2" indent="0">
              <a:buNone/>
            </a:pPr>
            <a:endParaRPr lang="nl-NL" b="1" dirty="0"/>
          </a:p>
          <a:p>
            <a:pPr lvl="2"/>
            <a:endParaRPr lang="nl-NL" dirty="0"/>
          </a:p>
          <a:p>
            <a:pPr lvl="3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97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E9E35EE-C38D-4422-8347-231D3EE3F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3863583"/>
              </p:ext>
            </p:extLst>
          </p:nvPr>
        </p:nvGraphicFramePr>
        <p:xfrm>
          <a:off x="0" y="0"/>
          <a:ext cx="1145612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350E9613-595E-44E9-B2C5-4DC4F50F97B5}"/>
              </a:ext>
            </a:extLst>
          </p:cNvPr>
          <p:cNvSpPr txBox="1"/>
          <p:nvPr/>
        </p:nvSpPr>
        <p:spPr>
          <a:xfrm>
            <a:off x="4408714" y="663526"/>
            <a:ext cx="263869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l-NL" sz="1800" b="1" dirty="0">
                <a:latin typeface="+mj-lt"/>
                <a:cs typeface="Aharoni" panose="02010803020104030203" pitchFamily="2" charset="-79"/>
              </a:rPr>
              <a:t>Bestuurlijk</a:t>
            </a:r>
          </a:p>
          <a:p>
            <a:pPr algn="ctr"/>
            <a:r>
              <a:rPr lang="nl-NL" sz="1800" dirty="0">
                <a:latin typeface="+mj-lt"/>
                <a:cs typeface="Aharoni" panose="02010803020104030203" pitchFamily="2" charset="-79"/>
              </a:rPr>
              <a:t>Visie, beleid, budget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286827B-C4B0-4082-A60A-548CBF9BEDF7}"/>
              </a:ext>
            </a:extLst>
          </p:cNvPr>
          <p:cNvSpPr txBox="1"/>
          <p:nvPr/>
        </p:nvSpPr>
        <p:spPr>
          <a:xfrm>
            <a:off x="2419895" y="2976824"/>
            <a:ext cx="36761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nl-NL" sz="1800" b="1" dirty="0">
                <a:latin typeface="+mj-lt"/>
              </a:rPr>
              <a:t>Maatschappelijk</a:t>
            </a:r>
            <a:br>
              <a:rPr lang="nl-NL" sz="1800" b="1" dirty="0">
                <a:latin typeface="+mj-lt"/>
              </a:rPr>
            </a:br>
            <a:r>
              <a:rPr lang="nl-NL" sz="1800" b="0" dirty="0">
                <a:latin typeface="+mj-lt"/>
              </a:rPr>
              <a:t>Dynamiek </a:t>
            </a:r>
            <a:br>
              <a:rPr lang="nl-NL" sz="1800" b="0" dirty="0">
                <a:latin typeface="+mj-lt"/>
              </a:rPr>
            </a:br>
            <a:r>
              <a:rPr lang="nl-NL" sz="1800" b="0" dirty="0">
                <a:latin typeface="+mj-lt"/>
              </a:rPr>
              <a:t>in de samenleving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98D2335-37DA-487C-BA18-1B2773B435E4}"/>
              </a:ext>
            </a:extLst>
          </p:cNvPr>
          <p:cNvSpPr txBox="1"/>
          <p:nvPr/>
        </p:nvSpPr>
        <p:spPr>
          <a:xfrm>
            <a:off x="5603968" y="2921168"/>
            <a:ext cx="317100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/>
            <a:r>
              <a:rPr lang="nl-NL" sz="2000" b="1" dirty="0">
                <a:latin typeface="+mj-lt"/>
              </a:rPr>
              <a:t>Professioneel</a:t>
            </a:r>
            <a:br>
              <a:rPr lang="nl-NL" sz="2000" b="1" dirty="0">
                <a:latin typeface="+mj-lt"/>
              </a:rPr>
            </a:br>
            <a:r>
              <a:rPr lang="nl-NL" sz="2000" dirty="0">
                <a:latin typeface="+mj-lt"/>
              </a:rPr>
              <a:t>Kennis </a:t>
            </a:r>
            <a:br>
              <a:rPr lang="nl-NL" sz="2000" dirty="0">
                <a:latin typeface="+mj-lt"/>
              </a:rPr>
            </a:br>
            <a:r>
              <a:rPr lang="nl-NL" sz="2000" dirty="0">
                <a:latin typeface="+mj-lt"/>
              </a:rPr>
              <a:t>&amp; capaciteit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AA0DA03-140A-4B8F-831F-141F3AF6278B}"/>
              </a:ext>
            </a:extLst>
          </p:cNvPr>
          <p:cNvSpPr txBox="1"/>
          <p:nvPr/>
        </p:nvSpPr>
        <p:spPr>
          <a:xfrm>
            <a:off x="2681151" y="5243955"/>
            <a:ext cx="6093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nl-NL" sz="2000" b="1" dirty="0">
                <a:latin typeface="+mj-lt"/>
              </a:rPr>
              <a:t>Relationeel</a:t>
            </a:r>
            <a:br>
              <a:rPr lang="nl-NL" sz="2000" b="1" dirty="0">
                <a:latin typeface="+mj-lt"/>
              </a:rPr>
            </a:br>
            <a:r>
              <a:rPr lang="nl-NL" sz="2000" dirty="0">
                <a:latin typeface="+mj-lt"/>
              </a:rPr>
              <a:t>Samenwerking</a:t>
            </a:r>
            <a:br>
              <a:rPr lang="nl-NL" sz="2000" dirty="0">
                <a:latin typeface="+mj-lt"/>
              </a:rPr>
            </a:br>
            <a:r>
              <a:rPr lang="nl-NL" sz="2000" dirty="0">
                <a:latin typeface="+mj-lt"/>
              </a:rPr>
              <a:t> &amp; betrokkenheid </a:t>
            </a:r>
          </a:p>
        </p:txBody>
      </p:sp>
    </p:spTree>
    <p:extLst>
      <p:ext uri="{BB962C8B-B14F-4D97-AF65-F5344CB8AC3E}">
        <p14:creationId xmlns:p14="http://schemas.microsoft.com/office/powerpoint/2010/main" val="1660091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100E9-01E6-4677-B680-2191A805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Maatschappelijke knelpunten (N=77)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C7E78FE6-87EA-434B-BA2D-B93B3FE376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0598670"/>
              </p:ext>
            </p:extLst>
          </p:nvPr>
        </p:nvGraphicFramePr>
        <p:xfrm>
          <a:off x="1800000" y="1714500"/>
          <a:ext cx="10392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3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100E9-01E6-4677-B680-2191A805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Maatschappelijke knelpunten</a:t>
            </a:r>
            <a:br>
              <a:rPr lang="nl-NL" dirty="0"/>
            </a:br>
            <a:r>
              <a:rPr lang="nl-NL" i="1" dirty="0"/>
              <a:t>Ontwikkelingen in de samenleving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33DCB8-F8CA-4CBA-9442-F6D00DEEB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Individualisme: </a:t>
            </a:r>
            <a:r>
              <a:rPr lang="nl-NL" dirty="0"/>
              <a:t> we richten ons meer op onszelf en er is angst voor het onbekende.</a:t>
            </a:r>
            <a:r>
              <a:rPr lang="nl-NL" b="1" dirty="0"/>
              <a:t> </a:t>
            </a:r>
            <a:r>
              <a:rPr lang="nl-NL" dirty="0"/>
              <a:t>We hebben het druk.</a:t>
            </a:r>
          </a:p>
          <a:p>
            <a:endParaRPr lang="nl-NL" b="1" dirty="0"/>
          </a:p>
          <a:p>
            <a:r>
              <a:rPr lang="nl-NL" b="1" dirty="0"/>
              <a:t>Afname vrijwilligers: </a:t>
            </a:r>
            <a:r>
              <a:rPr lang="nl-NL" dirty="0"/>
              <a:t>steeds minder mensen melden zich aan, generatie trouwe vrijwilligers neemt afscheid.</a:t>
            </a:r>
          </a:p>
          <a:p>
            <a:endParaRPr lang="nl-NL" dirty="0"/>
          </a:p>
          <a:p>
            <a:r>
              <a:rPr lang="nl-NL" b="1" dirty="0"/>
              <a:t>Verandering behoeften: </a:t>
            </a:r>
            <a:r>
              <a:rPr lang="nl-NL" dirty="0"/>
              <a:t>meer zingeving, kortdurend, flexibel.</a:t>
            </a:r>
          </a:p>
          <a:p>
            <a:endParaRPr lang="nl-NL" dirty="0"/>
          </a:p>
          <a:p>
            <a:r>
              <a:rPr lang="nl-NL" b="1" dirty="0"/>
              <a:t>Vertrouwenscrisis: </a:t>
            </a:r>
            <a:r>
              <a:rPr lang="nl-NL" dirty="0"/>
              <a:t>afname van vertrouwen in organisaties, óók in de samenlevingsopbouw. </a:t>
            </a:r>
            <a:r>
              <a:rPr lang="nl-NL" b="1" dirty="0"/>
              <a:t>Polarisatie </a:t>
            </a:r>
            <a:r>
              <a:rPr lang="nl-NL" dirty="0"/>
              <a:t>doet mensen afhaken.</a:t>
            </a:r>
          </a:p>
          <a:p>
            <a:endParaRPr lang="nl-NL" b="1" dirty="0"/>
          </a:p>
          <a:p>
            <a:r>
              <a:rPr lang="nl-NL" b="1" dirty="0"/>
              <a:t>Toename kwetsbaarheid </a:t>
            </a:r>
            <a:r>
              <a:rPr lang="nl-NL" dirty="0"/>
              <a:t>vrijwilligerspool.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16837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F0FB1-EE85-4948-B7B4-926FD8C1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0" y="491265"/>
            <a:ext cx="9631943" cy="1143000"/>
          </a:xfrm>
        </p:spPr>
        <p:txBody>
          <a:bodyPr/>
          <a:lstStyle/>
          <a:p>
            <a:r>
              <a:rPr lang="nl-NL" dirty="0"/>
              <a:t>Bestuurlijke knelpunten (N=76) </a:t>
            </a:r>
            <a:br>
              <a:rPr lang="nl-NL" dirty="0"/>
            </a:br>
            <a:r>
              <a:rPr lang="nl-NL" i="1" dirty="0">
                <a:latin typeface="+mj-lt"/>
              </a:rPr>
              <a:t>Visie, beleid, budget</a:t>
            </a:r>
            <a:br>
              <a:rPr lang="nl-NL" dirty="0">
                <a:latin typeface="+mj-lt"/>
              </a:rPr>
            </a:br>
            <a:endParaRPr lang="nl-NL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4A33DE11-7FDA-4BEE-BE5A-E1F559BC36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1099675"/>
              </p:ext>
            </p:extLst>
          </p:nvPr>
        </p:nvGraphicFramePr>
        <p:xfrm>
          <a:off x="1891838" y="1634265"/>
          <a:ext cx="10300162" cy="5223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239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F0FB1-EE85-4948-B7B4-926FD8C1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Bestuurlijke knelpunten</a:t>
            </a:r>
            <a:br>
              <a:rPr lang="nl-NL" dirty="0"/>
            </a:br>
            <a:r>
              <a:rPr lang="nl-NL" i="1" dirty="0">
                <a:latin typeface="+mj-lt"/>
              </a:rPr>
              <a:t>Visie, beleid, budget</a:t>
            </a:r>
            <a:br>
              <a:rPr lang="nl-NL" dirty="0">
                <a:latin typeface="+mj-lt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3083F5-14D5-43E0-8E51-C48CEC30C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Te weinig gezamenlijke verantwoordelijkheid: </a:t>
            </a:r>
            <a:r>
              <a:rPr lang="nl-NL" dirty="0"/>
              <a:t>gemeenschapsontwikkeling is domeinoverstijgend. Daardoor: versnipperd beleid, visie, verantwoordelijkheid.</a:t>
            </a:r>
          </a:p>
          <a:p>
            <a:endParaRPr lang="nl-NL" dirty="0"/>
          </a:p>
          <a:p>
            <a:r>
              <a:rPr lang="nl-NL" b="1" dirty="0"/>
              <a:t>Versnipperde budgetten: </a:t>
            </a:r>
            <a:r>
              <a:rPr lang="nl-NL" dirty="0"/>
              <a:t>budgetten zijn klein, verspreid over fondsen, geldschieters, beleidsafdelingen: landelijk, provinciaal, regionaal, gemeentelijk. Ongewenste concurrentie tussen initiatieven.</a:t>
            </a:r>
            <a:endParaRPr lang="nl-NL" b="1" dirty="0"/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r>
              <a:rPr lang="nl-NL" b="1" dirty="0"/>
              <a:t>Onderbroken financiering</a:t>
            </a:r>
            <a:r>
              <a:rPr lang="nl-NL" dirty="0"/>
              <a:t>: Jaarlijkse onzekerheid en conjuncturen. Terwijl inclusieve samenlevingsopbouw juist gebaat is bij langdurige, structurele inzet van tijd en financiering. </a:t>
            </a:r>
          </a:p>
          <a:p>
            <a:endParaRPr lang="nl-NL" dirty="0"/>
          </a:p>
          <a:p>
            <a:r>
              <a:rPr lang="nl-NL" b="1" dirty="0"/>
              <a:t>Kennis ontbreekt</a:t>
            </a:r>
            <a:r>
              <a:rPr lang="nl-NL" dirty="0"/>
              <a:t>: te weinig onderzoek in Nederlandse context. </a:t>
            </a:r>
            <a:br>
              <a:rPr lang="nl-NL" dirty="0"/>
            </a:br>
            <a:r>
              <a:rPr lang="nl-NL" dirty="0"/>
              <a:t>Dit maakt onderbouwen structurele financiering moeilijk.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61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7E427-A803-4975-8D9C-96F4561C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Knelpunten bij inclusieve samenlevingsopbouw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D49F24-BFF4-44C7-8915-82014C80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Waar gaan we het over hebben vandaag?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533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CBD10-A7D6-472F-8193-BCD27F2A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Professionele knelpunten (N=77)</a:t>
            </a:r>
            <a:br>
              <a:rPr lang="nl-NL" dirty="0"/>
            </a:br>
            <a:r>
              <a:rPr lang="nl-NL" i="1" dirty="0"/>
              <a:t>Vakmanschap en capaciteit</a:t>
            </a:r>
            <a:br>
              <a:rPr lang="nl-NL" i="1" dirty="0"/>
            </a:br>
            <a:endParaRPr lang="nl-NL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1D644161-3832-4A9F-9A6F-957351D1DB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8715364"/>
              </p:ext>
            </p:extLst>
          </p:nvPr>
        </p:nvGraphicFramePr>
        <p:xfrm>
          <a:off x="1800000" y="2064774"/>
          <a:ext cx="10392000" cy="47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219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6CB36-B80E-4C00-B92A-98906332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Professionele knelpunten</a:t>
            </a:r>
            <a:br>
              <a:rPr lang="nl-NL" dirty="0"/>
            </a:br>
            <a:r>
              <a:rPr lang="nl-NL" i="1" dirty="0"/>
              <a:t>Vakmanschap en capaciteit</a:t>
            </a:r>
            <a:br>
              <a:rPr lang="nl-NL" i="1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D01B80-77CA-4A18-B5F5-EE031E19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Overbelasting actieve vrijwilligers: </a:t>
            </a:r>
            <a:r>
              <a:rPr lang="nl-NL" dirty="0"/>
              <a:t>door lage aanwas nieuwe vrijwilligers en tekort professionals.</a:t>
            </a:r>
            <a:endParaRPr lang="nl-NL" b="1" dirty="0"/>
          </a:p>
          <a:p>
            <a:endParaRPr lang="nl-NL" b="1" dirty="0"/>
          </a:p>
          <a:p>
            <a:r>
              <a:rPr lang="nl-NL" b="1" dirty="0"/>
              <a:t>Tekort professionals: </a:t>
            </a:r>
            <a:r>
              <a:rPr lang="nl-NL" dirty="0"/>
              <a:t>het vak is niet in trek bij de opleidingen. Terwijl je die júist nodig hebt in deze knelpunten!</a:t>
            </a:r>
          </a:p>
          <a:p>
            <a:endParaRPr lang="nl-NL" dirty="0"/>
          </a:p>
          <a:p>
            <a:r>
              <a:rPr lang="nl-NL" b="1" dirty="0"/>
              <a:t>Te weinig tijd </a:t>
            </a:r>
            <a:r>
              <a:rPr lang="nl-NL" dirty="0"/>
              <a:t>voor samenlevingsopbouw onder sociaal werkers. Terwijl geduld een kerneigenschap is.</a:t>
            </a:r>
          </a:p>
          <a:p>
            <a:endParaRPr lang="nl-NL" dirty="0"/>
          </a:p>
          <a:p>
            <a:r>
              <a:rPr lang="nl-NL" b="1" dirty="0"/>
              <a:t>Imago samenlevingsopbouw: </a:t>
            </a:r>
            <a:r>
              <a:rPr lang="nl-NL" dirty="0"/>
              <a:t>het wordt niet altijd serieus genomen als vak</a:t>
            </a:r>
          </a:p>
          <a:p>
            <a:pPr lvl="2"/>
            <a:r>
              <a:rPr lang="nl-NL" dirty="0"/>
              <a:t>Heeft ook te maken met </a:t>
            </a:r>
            <a:r>
              <a:rPr lang="nl-NL" b="1" dirty="0"/>
              <a:t>aandacht van opleidingen</a:t>
            </a:r>
          </a:p>
          <a:p>
            <a:pPr lvl="2"/>
            <a:r>
              <a:rPr lang="nl-NL" dirty="0"/>
              <a:t>Én de </a:t>
            </a:r>
            <a:r>
              <a:rPr lang="nl-NL" b="1" dirty="0"/>
              <a:t>termen</a:t>
            </a:r>
            <a:r>
              <a:rPr lang="nl-NL" dirty="0"/>
              <a:t> worden verkeerd gebruikt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673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100E9-01E6-4677-B680-2191A805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Relationele knelpunten (N=77)</a:t>
            </a:r>
            <a:br>
              <a:rPr lang="nl-NL" dirty="0"/>
            </a:br>
            <a:r>
              <a:rPr lang="nl-NL" i="1" dirty="0"/>
              <a:t>Samenwerking en betrokkenheid 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70499589-C0C5-4341-8614-3F80A91633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9557552"/>
              </p:ext>
            </p:extLst>
          </p:nvPr>
        </p:nvGraphicFramePr>
        <p:xfrm>
          <a:off x="1800000" y="1943100"/>
          <a:ext cx="103920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2172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EE2B0-21C0-4179-AAC3-92040694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Relationele knelpunten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9AF4D2-04FA-4BCE-BCAD-B57CC67EA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Relatie overheid-organisatie-inwoner ongelijk: </a:t>
            </a:r>
            <a:r>
              <a:rPr lang="nl-NL" dirty="0"/>
              <a:t>samenlevingsopbouw te instrumenteel.</a:t>
            </a:r>
            <a:r>
              <a:rPr lang="nl-NL" b="1" dirty="0"/>
              <a:t> </a:t>
            </a:r>
            <a:r>
              <a:rPr lang="nl-NL" dirty="0"/>
              <a:t>Samenwerking teveel gestuurd vanuit beleid en organisatie.</a:t>
            </a:r>
          </a:p>
          <a:p>
            <a:endParaRPr lang="nl-NL" b="1" dirty="0"/>
          </a:p>
          <a:p>
            <a:r>
              <a:rPr lang="nl-NL" b="1" dirty="0"/>
              <a:t>Eigenaarschap </a:t>
            </a:r>
            <a:r>
              <a:rPr lang="nl-NL" dirty="0"/>
              <a:t>te weinig bij inwoners.</a:t>
            </a:r>
          </a:p>
          <a:p>
            <a:endParaRPr lang="nl-NL" dirty="0"/>
          </a:p>
          <a:p>
            <a:r>
              <a:rPr lang="nl-NL" b="1" dirty="0"/>
              <a:t>Belangen en overtuigingen </a:t>
            </a:r>
            <a:r>
              <a:rPr lang="nl-NL" dirty="0"/>
              <a:t>zitten samenwerking in de weg.</a:t>
            </a:r>
          </a:p>
          <a:p>
            <a:endParaRPr lang="nl-NL" dirty="0"/>
          </a:p>
          <a:p>
            <a:r>
              <a:rPr lang="nl-NL" b="1" dirty="0"/>
              <a:t>Concurrenten </a:t>
            </a:r>
            <a:r>
              <a:rPr lang="nl-NL" dirty="0"/>
              <a:t>in plaats van partners</a:t>
            </a:r>
            <a:r>
              <a:rPr lang="nl-NL" b="1" dirty="0"/>
              <a:t> </a:t>
            </a:r>
            <a:r>
              <a:rPr lang="nl-NL" dirty="0"/>
              <a:t>in de buurt: bestuurlijke knelpunten werken door in relationele knelpunten.</a:t>
            </a:r>
          </a:p>
        </p:txBody>
      </p:sp>
    </p:spTree>
    <p:extLst>
      <p:ext uri="{BB962C8B-B14F-4D97-AF65-F5344CB8AC3E}">
        <p14:creationId xmlns:p14="http://schemas.microsoft.com/office/powerpoint/2010/main" val="1936862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41689-6488-46DF-B56A-1A8FD045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nu: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D49ACA-30C4-4AFC-B829-21F46DA49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Samen werken aan oplossingsrichtingen in deelsessies</a:t>
            </a:r>
          </a:p>
          <a:p>
            <a:endParaRPr lang="nl-NL" dirty="0"/>
          </a:p>
          <a:p>
            <a:r>
              <a:rPr lang="nl-NL" dirty="0"/>
              <a:t>Over wel ‘type’ knelpunt wil jij in gesprek?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80DB89F-7697-4C01-9AE7-209EE6293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859" y="1309064"/>
            <a:ext cx="7917536" cy="474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1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56E33-A7CC-424C-9F1D-D6390D2D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kleine ontleding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61AB2-D902-4596-8D2F-8E4A7492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Knelpunten bij inclusieve samenlevingsopbouw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88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56E33-A7CC-424C-9F1D-D6390D2D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kleine ontleding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61AB2-D902-4596-8D2F-8E4A7492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Knelpunten bij inclusieve [</a:t>
            </a:r>
            <a:r>
              <a:rPr lang="nl-NL" b="1" dirty="0"/>
              <a:t>samenlevingsopbouw</a:t>
            </a:r>
            <a:r>
              <a:rPr lang="nl-NL" dirty="0"/>
              <a:t>]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006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5F803-1A4D-48E3-AC75-7430D5FC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Samenlevingsopbouw…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72FDFE-FFAD-4681-A4F6-7AD440CAD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C000"/>
                </a:solidFill>
                <a:latin typeface="Abject Failure" panose="02000505000000020003" pitchFamily="50" charset="0"/>
              </a:rPr>
              <a:t>Is dat hetzelfde als opbouwwerk?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AE25DF27-A275-4D29-8F87-C4BF9892248D}"/>
              </a:ext>
            </a:extLst>
          </p:cNvPr>
          <p:cNvSpPr txBox="1">
            <a:spLocks/>
          </p:cNvSpPr>
          <p:nvPr/>
        </p:nvSpPr>
        <p:spPr bwMode="gray">
          <a:xfrm>
            <a:off x="5150730" y="2845667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nl-NL" sz="2400" dirty="0">
                <a:solidFill>
                  <a:schemeClr val="accent6">
                    <a:lumMod val="75000"/>
                  </a:schemeClr>
                </a:solidFill>
                <a:latin typeface="Abject Failure" panose="02000505000000020003" pitchFamily="50" charset="0"/>
              </a:rPr>
              <a:t>Er is al een samenleving! Dus geen ‘opbouw’!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64105A1-0EBE-453E-9C4B-B7C2D49BA473}"/>
              </a:ext>
            </a:extLst>
          </p:cNvPr>
          <p:cNvSpPr txBox="1">
            <a:spLocks/>
          </p:cNvSpPr>
          <p:nvPr/>
        </p:nvSpPr>
        <p:spPr bwMode="gray">
          <a:xfrm>
            <a:off x="1809441" y="3531566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nl-NL" dirty="0">
                <a:solidFill>
                  <a:schemeClr val="accent5">
                    <a:lumMod val="75000"/>
                  </a:schemeClr>
                </a:solidFill>
                <a:latin typeface="Abject Failure" panose="02000505000000020003" pitchFamily="50" charset="0"/>
              </a:rPr>
              <a:t>Ik vind community building toch mooier</a:t>
            </a:r>
          </a:p>
          <a:p>
            <a:pPr marL="0" lvl="0" indent="0">
              <a:buNone/>
            </a:pPr>
            <a:r>
              <a:rPr lang="nl-NL" dirty="0"/>
              <a:t>	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89584C9-A15F-470B-AE65-209587EE3FF6}"/>
              </a:ext>
            </a:extLst>
          </p:cNvPr>
          <p:cNvSpPr txBox="1">
            <a:spLocks/>
          </p:cNvSpPr>
          <p:nvPr/>
        </p:nvSpPr>
        <p:spPr bwMode="gray">
          <a:xfrm>
            <a:off x="2830940" y="5312039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nl-NL" sz="3200" dirty="0">
                <a:solidFill>
                  <a:srgbClr val="00B0F0"/>
                </a:solidFill>
                <a:latin typeface="Abject Failure" panose="02000505000000020003" pitchFamily="50" charset="0"/>
              </a:rPr>
              <a:t>Is gemeenschapsontwikkeling geen betere term?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7EA1180-CEDB-49B5-B222-186D028E1466}"/>
              </a:ext>
            </a:extLst>
          </p:cNvPr>
          <p:cNvSpPr txBox="1">
            <a:spLocks/>
          </p:cNvSpPr>
          <p:nvPr/>
        </p:nvSpPr>
        <p:spPr bwMode="gray">
          <a:xfrm>
            <a:off x="6342149" y="2364092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nl-N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C074CE2-6C60-4985-9273-5CD1DF76F62D}"/>
              </a:ext>
            </a:extLst>
          </p:cNvPr>
          <p:cNvSpPr txBox="1">
            <a:spLocks/>
          </p:cNvSpPr>
          <p:nvPr/>
        </p:nvSpPr>
        <p:spPr bwMode="gray">
          <a:xfrm>
            <a:off x="6624441" y="2269427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Font typeface="Arial" pitchFamily="34" charset="0"/>
              <a:buNone/>
            </a:pP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BD31702-5D71-4DBA-85F1-3D277949189E}"/>
              </a:ext>
            </a:extLst>
          </p:cNvPr>
          <p:cNvSpPr txBox="1"/>
          <p:nvPr/>
        </p:nvSpPr>
        <p:spPr>
          <a:xfrm>
            <a:off x="4119790" y="3940161"/>
            <a:ext cx="812590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nl-NL" dirty="0">
                <a:solidFill>
                  <a:schemeClr val="accent5">
                    <a:lumMod val="60000"/>
                    <a:lumOff val="40000"/>
                  </a:schemeClr>
                </a:solidFill>
                <a:latin typeface="Abject Failure" panose="02000505000000020003" pitchFamily="50" charset="0"/>
              </a:rPr>
              <a:t>- Nee, community </a:t>
            </a:r>
            <a:r>
              <a:rPr lang="nl-NL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bject Failure" panose="02000505000000020003" pitchFamily="50" charset="0"/>
              </a:rPr>
              <a:t>development!</a:t>
            </a:r>
            <a:endParaRPr lang="nl-NL" dirty="0">
              <a:solidFill>
                <a:schemeClr val="accent5">
                  <a:lumMod val="60000"/>
                  <a:lumOff val="40000"/>
                </a:schemeClr>
              </a:solidFill>
              <a:latin typeface="Abject Failure" panose="02000505000000020003" pitchFamily="50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EC46B0C-35A4-4B69-BC9E-1ABFC2BEB612}"/>
              </a:ext>
            </a:extLst>
          </p:cNvPr>
          <p:cNvSpPr txBox="1"/>
          <p:nvPr/>
        </p:nvSpPr>
        <p:spPr>
          <a:xfrm>
            <a:off x="656754" y="4482372"/>
            <a:ext cx="812590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nl-NL" dirty="0">
                <a:solidFill>
                  <a:schemeClr val="accent5">
                    <a:lumMod val="40000"/>
                    <a:lumOff val="60000"/>
                  </a:schemeClr>
                </a:solidFill>
                <a:latin typeface="Abject Failure" panose="02000505000000020003" pitchFamily="50" charset="0"/>
              </a:rPr>
              <a:t>		- Nee, geen Engelse termen alsjeblieft!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1F28943F-2097-4CF9-9556-B564FB2CA3B9}"/>
              </a:ext>
            </a:extLst>
          </p:cNvPr>
          <p:cNvSpPr txBox="1">
            <a:spLocks/>
          </p:cNvSpPr>
          <p:nvPr/>
        </p:nvSpPr>
        <p:spPr bwMode="gray">
          <a:xfrm>
            <a:off x="1281000" y="5997938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nl-NL" sz="2400" dirty="0">
                <a:solidFill>
                  <a:schemeClr val="accent6">
                    <a:lumMod val="75000"/>
                  </a:schemeClr>
                </a:solidFill>
                <a:latin typeface="Abject Failure" panose="02000505000000020003" pitchFamily="50" charset="0"/>
              </a:rPr>
              <a:t>En buurtverbinding dan? </a:t>
            </a:r>
          </a:p>
        </p:txBody>
      </p:sp>
    </p:spTree>
    <p:extLst>
      <p:ext uri="{BB962C8B-B14F-4D97-AF65-F5344CB8AC3E}">
        <p14:creationId xmlns:p14="http://schemas.microsoft.com/office/powerpoint/2010/main" val="30275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3E594-0867-4544-90B9-833B89D3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het om gaat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7F010D-2751-49AE-86FA-C5153562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willen en hopen:</a:t>
            </a:r>
          </a:p>
          <a:p>
            <a:pPr lvl="2"/>
            <a:r>
              <a:rPr lang="nl-NL" dirty="0"/>
              <a:t>Dat gemeenschappen zich in positieve zin ontwikkelen</a:t>
            </a:r>
          </a:p>
          <a:p>
            <a:pPr lvl="2"/>
            <a:r>
              <a:rPr lang="nl-NL" dirty="0"/>
              <a:t>Dat meer mensen meer steun aan elkaar zullen ervaren</a:t>
            </a:r>
          </a:p>
          <a:p>
            <a:endParaRPr lang="nl-NL" dirty="0"/>
          </a:p>
          <a:p>
            <a:r>
              <a:rPr lang="nl-NL" dirty="0"/>
              <a:t>Professionals en vrijwilligers kunnen daar een ondersteunende rol in spelen, </a:t>
            </a:r>
            <a:br>
              <a:rPr lang="nl-NL" dirty="0"/>
            </a:br>
            <a:r>
              <a:rPr lang="nl-NL" dirty="0"/>
              <a:t>hoe je het ook noemt!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977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56E33-A7CC-424C-9F1D-D6390D2D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kleine ontleding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61AB2-D902-4596-8D2F-8E4A7492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Knelpunten bij </a:t>
            </a:r>
            <a:r>
              <a:rPr lang="nl-NL" b="1" dirty="0"/>
              <a:t>[inclusieve]</a:t>
            </a:r>
            <a:r>
              <a:rPr lang="nl-NL" dirty="0"/>
              <a:t> samenlevingsopbouw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63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D85CC-862C-448C-98D6-B9197497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Inclusief?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79BC2F-FFB6-4245-92EB-AB7552D22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Gemeenschappen, zijn die niet per definitie inclusief?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A559C83-FBCF-458A-83C2-E3DDEC72B235}"/>
              </a:ext>
            </a:extLst>
          </p:cNvPr>
          <p:cNvSpPr txBox="1"/>
          <p:nvPr/>
        </p:nvSpPr>
        <p:spPr>
          <a:xfrm>
            <a:off x="3047238" y="3059668"/>
            <a:ext cx="6224778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https://youtu.be/DsHFRUkJULI?t=39</a:t>
            </a:r>
          </a:p>
          <a:p>
            <a:endParaRPr lang="nl-NL" dirty="0"/>
          </a:p>
          <a:p>
            <a:r>
              <a:rPr lang="nl-NL" dirty="0"/>
              <a:t>Vanaf seconde 39 tot minuut 2:00</a:t>
            </a:r>
          </a:p>
        </p:txBody>
      </p:sp>
    </p:spTree>
    <p:extLst>
      <p:ext uri="{BB962C8B-B14F-4D97-AF65-F5344CB8AC3E}">
        <p14:creationId xmlns:p14="http://schemas.microsoft.com/office/powerpoint/2010/main" val="263431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6CAA5-9124-46FD-A022-BEDFB197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Inclusieve samenlevingsopbouw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5027B-1083-4669-B8BD-49A81D0C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Exclusieve gemeenschappen: je komt er moeilijk uit, en moeilijk in.</a:t>
            </a:r>
          </a:p>
          <a:p>
            <a:endParaRPr lang="nl-NL" dirty="0"/>
          </a:p>
          <a:p>
            <a:r>
              <a:rPr lang="nl-NL" dirty="0"/>
              <a:t>We willen toe naar gemeenschappen waar iedereen mag, en niemand moet.</a:t>
            </a:r>
          </a:p>
          <a:p>
            <a:endParaRPr lang="nl-NL" dirty="0"/>
          </a:p>
          <a:p>
            <a:r>
              <a:rPr lang="nl-NL" dirty="0"/>
              <a:t>Daarom: </a:t>
            </a:r>
            <a:r>
              <a:rPr lang="nl-NL" b="1" dirty="0"/>
              <a:t>inclusieve</a:t>
            </a:r>
            <a:r>
              <a:rPr lang="nl-NL" dirty="0"/>
              <a:t> samenlevingsopbouw.</a:t>
            </a:r>
          </a:p>
        </p:txBody>
      </p:sp>
    </p:spTree>
    <p:extLst>
      <p:ext uri="{BB962C8B-B14F-4D97-AF65-F5344CB8AC3E}">
        <p14:creationId xmlns:p14="http://schemas.microsoft.com/office/powerpoint/2010/main" val="231703760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Aangepast 1_VerweyJonkerInstituut">
      <a:dk1>
        <a:srgbClr val="423C3D"/>
      </a:dk1>
      <a:lt1>
        <a:srgbClr val="FFFFFF"/>
      </a:lt1>
      <a:dk2>
        <a:srgbClr val="000000"/>
      </a:dk2>
      <a:lt2>
        <a:srgbClr val="FFFFFF"/>
      </a:lt2>
      <a:accent1>
        <a:srgbClr val="C49047"/>
      </a:accent1>
      <a:accent2>
        <a:srgbClr val="423C3D"/>
      </a:accent2>
      <a:accent3>
        <a:srgbClr val="E7D3B6"/>
      </a:accent3>
      <a:accent4>
        <a:srgbClr val="F3E9DA"/>
      </a:accent4>
      <a:accent5>
        <a:srgbClr val="C85825"/>
      </a:accent5>
      <a:accent6>
        <a:srgbClr val="508A9B"/>
      </a:accent6>
      <a:hlink>
        <a:srgbClr val="000000"/>
      </a:hlink>
      <a:folHlink>
        <a:srgbClr val="000000"/>
      </a:folHlink>
    </a:clrScheme>
    <a:fontScheme name="Lettertypen Verwey-Jonker PP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1" id="{2585B78E-57F1-419D-95D2-6A1644D630D7}" vid="{B64C92FB-9C19-4A2D-BE94-ED60F87D02BB}"/>
    </a:ext>
  </a:extLst>
</a:theme>
</file>

<file path=ppt/theme/theme2.xml><?xml version="1.0" encoding="utf-8"?>
<a:theme xmlns:a="http://schemas.openxmlformats.org/drawingml/2006/main" name="Office-thema">
  <a:themeElements>
    <a:clrScheme name="Notes colors">
      <a:dk1>
        <a:srgbClr val="423C3D"/>
      </a:dk1>
      <a:lt1>
        <a:srgbClr val="FFFFFF"/>
      </a:lt1>
      <a:dk2>
        <a:srgbClr val="000000"/>
      </a:dk2>
      <a:lt2>
        <a:srgbClr val="FFFFFF"/>
      </a:lt2>
      <a:accent1>
        <a:srgbClr val="C49047"/>
      </a:accent1>
      <a:accent2>
        <a:srgbClr val="423C3D"/>
      </a:accent2>
      <a:accent3>
        <a:srgbClr val="E7D3B6"/>
      </a:accent3>
      <a:accent4>
        <a:srgbClr val="F3E9DA"/>
      </a:accent4>
      <a:accent5>
        <a:srgbClr val="C85825"/>
      </a:accent5>
      <a:accent6>
        <a:srgbClr val="508A9B"/>
      </a:accent6>
      <a:hlink>
        <a:srgbClr val="000000"/>
      </a:hlink>
      <a:folHlink>
        <a:srgbClr val="000000"/>
      </a:folHlink>
    </a:clrScheme>
    <a:fontScheme name="Notes fonts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Handout colors">
      <a:dk1>
        <a:srgbClr val="423C3D"/>
      </a:dk1>
      <a:lt1>
        <a:srgbClr val="FFFFFF"/>
      </a:lt1>
      <a:dk2>
        <a:srgbClr val="000000"/>
      </a:dk2>
      <a:lt2>
        <a:srgbClr val="FFFFFF"/>
      </a:lt2>
      <a:accent1>
        <a:srgbClr val="C49047"/>
      </a:accent1>
      <a:accent2>
        <a:srgbClr val="423C3D"/>
      </a:accent2>
      <a:accent3>
        <a:srgbClr val="E7D3B6"/>
      </a:accent3>
      <a:accent4>
        <a:srgbClr val="F3E9DA"/>
      </a:accent4>
      <a:accent5>
        <a:srgbClr val="C85825"/>
      </a:accent5>
      <a:accent6>
        <a:srgbClr val="508A9B"/>
      </a:accent6>
      <a:hlink>
        <a:srgbClr val="000000"/>
      </a:hlink>
      <a:folHlink>
        <a:srgbClr val="000000"/>
      </a:folHlink>
    </a:clrScheme>
    <a:fontScheme name="Handout fonts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50CA9230-5200-47BB-81B8-6084C962AFB2">Concept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16B5CB7A6A074F9567303D9BCC543A" ma:contentTypeVersion="2" ma:contentTypeDescription="Een nieuw document maken." ma:contentTypeScope="" ma:versionID="375de2cf70e6b30e78357edae26cba2b">
  <xsd:schema xmlns:xsd="http://www.w3.org/2001/XMLSchema" xmlns:xs="http://www.w3.org/2001/XMLSchema" xmlns:p="http://schemas.microsoft.com/office/2006/metadata/properties" xmlns:ns2="50CA9230-5200-47BB-81B8-6084C962AFB2" xmlns:ns3="50ca9230-5200-47bb-81b8-6084c962afb2" targetNamespace="http://schemas.microsoft.com/office/2006/metadata/properties" ma:root="true" ma:fieldsID="b791274d5bdc491b17f64a1211458a25" ns2:_="" ns3:_="">
    <xsd:import namespace="50CA9230-5200-47BB-81B8-6084C962AFB2"/>
    <xsd:import namespace="50ca9230-5200-47bb-81b8-6084c962afb2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A9230-5200-47BB-81B8-6084C962AFB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Concept" ma:format="Dropdown" ma:internalName="Status">
      <xsd:simpleType>
        <xsd:restriction base="dms:Choice">
          <xsd:enumeration value="Concept"/>
          <xsd:enumeration value="Voltooi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a9230-5200-47bb-81b8-6084c962a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4826D4-A9D5-4CB2-BFA1-D719E188D644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50ca9230-5200-47bb-81b8-6084c962afb2"/>
    <ds:schemaRef ds:uri="50CA9230-5200-47BB-81B8-6084C962AFB2"/>
  </ds:schemaRefs>
</ds:datastoreItem>
</file>

<file path=customXml/itemProps2.xml><?xml version="1.0" encoding="utf-8"?>
<ds:datastoreItem xmlns:ds="http://schemas.openxmlformats.org/officeDocument/2006/customXml" ds:itemID="{513AB24D-C16C-4B5F-8C44-4F022784FAB8}">
  <ds:schemaRefs>
    <ds:schemaRef ds:uri="50CA9230-5200-47BB-81B8-6084C962AFB2"/>
    <ds:schemaRef ds:uri="50ca9230-5200-47bb-81b8-6084c962af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37103FD-A5DB-49F3-B003-E2B4F59219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PowerPoint-Verwey-JonkerInstituut</Template>
  <TotalTime>684</TotalTime>
  <Words>914</Words>
  <Application>Microsoft Office PowerPoint</Application>
  <PresentationFormat>Breedbeeld</PresentationFormat>
  <Paragraphs>150</Paragraphs>
  <Slides>24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Abject Failure</vt:lpstr>
      <vt:lpstr>Arial</vt:lpstr>
      <vt:lpstr>Georgia</vt:lpstr>
      <vt:lpstr>Verdana</vt:lpstr>
      <vt:lpstr>Huisstijl</vt:lpstr>
      <vt:lpstr>Knelpunten bij inclusieve samenlevingsopbouw</vt:lpstr>
      <vt:lpstr>Knelpunten bij inclusieve samenlevingsopbouw</vt:lpstr>
      <vt:lpstr>Een kleine ontleding</vt:lpstr>
      <vt:lpstr>Een kleine ontleding</vt:lpstr>
      <vt:lpstr>Samenlevingsopbouw…</vt:lpstr>
      <vt:lpstr>Waar het om gaat</vt:lpstr>
      <vt:lpstr>Een kleine ontleding</vt:lpstr>
      <vt:lpstr>Inclusief? </vt:lpstr>
      <vt:lpstr>Inclusieve samenlevingsopbouw</vt:lpstr>
      <vt:lpstr>Een kleine ontleding</vt:lpstr>
      <vt:lpstr>Een kleine ontleding</vt:lpstr>
      <vt:lpstr>Knelpunten: past dat wel?</vt:lpstr>
      <vt:lpstr>Knelpunten</vt:lpstr>
      <vt:lpstr>Verkenning knelpunten  voor Samen Buurten</vt:lpstr>
      <vt:lpstr>PowerPoint-presentatie</vt:lpstr>
      <vt:lpstr>Maatschappelijke knelpunten (N=77)  </vt:lpstr>
      <vt:lpstr>Maatschappelijke knelpunten Ontwikkelingen in de samenleving </vt:lpstr>
      <vt:lpstr>Bestuurlijke knelpunten (N=76)  Visie, beleid, budget </vt:lpstr>
      <vt:lpstr>Bestuurlijke knelpunten Visie, beleid, budget </vt:lpstr>
      <vt:lpstr>Professionele knelpunten (N=77) Vakmanschap en capaciteit </vt:lpstr>
      <vt:lpstr>Professionele knelpunten Vakmanschap en capaciteit  </vt:lpstr>
      <vt:lpstr>Relationele knelpunten (N=77) Samenwerking en betrokkenheid  </vt:lpstr>
      <vt:lpstr>Relationele knelpunten</vt:lpstr>
      <vt:lpstr>En nu: aan de slag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Knelpunten bij community building</dc:title>
  <dc:subject/>
  <dc:creator>Maarten Kwakernaak</dc:creator>
  <cp:keywords/>
  <dc:description>Sjabloonversie: 1.0a - 22 september 2020_x000d_
Ontwikkeling sjabloon:_x000d_
www.JoulesUnlimited.com_x000d_
Ontwerp lay out: Suggestie &amp; Illusie</dc:description>
  <cp:lastModifiedBy>Maarten Kwakernaak</cp:lastModifiedBy>
  <cp:revision>3</cp:revision>
  <dcterms:created xsi:type="dcterms:W3CDTF">2022-11-10T09:34:19Z</dcterms:created>
  <dcterms:modified xsi:type="dcterms:W3CDTF">2023-04-05T08:51:33Z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0x0101002E16B5CB7A6A074F9567303D9BCC543A</vt:lpwstr>
  </property>
</Properties>
</file>